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3489" r:id="rId4"/>
    <p:sldMasterId id="2147493514" r:id="rId5"/>
  </p:sldMasterIdLst>
  <p:notesMasterIdLst>
    <p:notesMasterId r:id="rId26"/>
  </p:notesMasterIdLst>
  <p:handoutMasterIdLst>
    <p:handoutMasterId r:id="rId27"/>
  </p:handoutMasterIdLst>
  <p:sldIdLst>
    <p:sldId id="1820" r:id="rId6"/>
    <p:sldId id="1817" r:id="rId7"/>
    <p:sldId id="1914" r:id="rId8"/>
    <p:sldId id="1896" r:id="rId9"/>
    <p:sldId id="1897" r:id="rId10"/>
    <p:sldId id="1898" r:id="rId11"/>
    <p:sldId id="1900" r:id="rId12"/>
    <p:sldId id="1915" r:id="rId13"/>
    <p:sldId id="1901" r:id="rId14"/>
    <p:sldId id="1902" r:id="rId15"/>
    <p:sldId id="1903" r:id="rId16"/>
    <p:sldId id="1904" r:id="rId17"/>
    <p:sldId id="1916" r:id="rId18"/>
    <p:sldId id="1905" r:id="rId19"/>
    <p:sldId id="1906" r:id="rId20"/>
    <p:sldId id="1907" r:id="rId21"/>
    <p:sldId id="1917" r:id="rId22"/>
    <p:sldId id="1908" r:id="rId23"/>
    <p:sldId id="1909" r:id="rId24"/>
    <p:sldId id="1812" r:id="rId25"/>
  </p:sldIdLst>
  <p:sldSz cx="9906000" cy="6858000" type="A4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33CC"/>
    <a:srgbClr val="66FFFF"/>
    <a:srgbClr val="CCECFF"/>
    <a:srgbClr val="99CCFF"/>
    <a:srgbClr val="FFFF99"/>
    <a:srgbClr val="FFFFCC"/>
    <a:srgbClr val="FFCCCC"/>
    <a:srgbClr val="DA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9" autoAdjust="0"/>
    <p:restoredTop sz="94876" autoAdjust="0"/>
  </p:normalViewPr>
  <p:slideViewPr>
    <p:cSldViewPr>
      <p:cViewPr>
        <p:scale>
          <a:sx n="100" d="100"/>
          <a:sy n="100" d="100"/>
        </p:scale>
        <p:origin x="1770" y="378"/>
      </p:cViewPr>
      <p:guideLst>
        <p:guide orient="horz" pos="2205"/>
        <p:guide pos="3120"/>
      </p:guideLst>
    </p:cSldViewPr>
  </p:slideViewPr>
  <p:outlineViewPr>
    <p:cViewPr>
      <p:scale>
        <a:sx n="33" d="100"/>
        <a:sy n="33" d="100"/>
      </p:scale>
      <p:origin x="0" y="-178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302"/>
    </p:cViewPr>
  </p:sorterViewPr>
  <p:notesViewPr>
    <p:cSldViewPr>
      <p:cViewPr varScale="1">
        <p:scale>
          <a:sx n="54" d="100"/>
          <a:sy n="54" d="100"/>
        </p:scale>
        <p:origin x="26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C61B7255-934E-1C45-83A4-C4269F7B85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5786C593-5B37-AC47-8FE5-60024FC2FE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D198E2F-62AE-4B49-B183-837D486607AB}" type="datetimeFigureOut">
              <a:rPr lang="ja-JP" altLang="en-US"/>
              <a:pPr>
                <a:defRPr/>
              </a:pPr>
              <a:t>2023/11/24</a:t>
            </a:fld>
            <a:endParaRPr lang="ja-JP" altLang="en-US" dirty="0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173E0929-E6FE-4D4B-9F62-A016D1D29E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E6338953-B58C-9A4F-B951-2F6C10372F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4CF2077-F4C1-4915-8C01-DF25ED6861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8775F766-FEE2-E04B-9AB2-1AC010C3BF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344" tIns="45672" rIns="91344" bIns="4567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0A41BEAC-9014-694C-B360-F5EA90474E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344" tIns="45672" rIns="91344" bIns="4567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538D6C7-22D8-4397-A480-A3ED1137A2EE}" type="datetimeFigureOut">
              <a:rPr lang="ja-JP" altLang="en-US"/>
              <a:pPr>
                <a:defRPr/>
              </a:pPr>
              <a:t>2023/11/24</a:t>
            </a:fld>
            <a:endParaRPr lang="ja-JP" altLang="en-US" dirty="0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47E9C5E9-2C83-484F-92D4-17A8AB327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4" tIns="45672" rIns="91344" bIns="45672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1300D119-9368-3949-9418-3CF558E05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C508A8CE-1754-C24B-A5DD-17114E14E2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344" tIns="45672" rIns="91344" bIns="4567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FC463968-BF8E-B94C-861A-0625BE6FE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344" tIns="45672" rIns="91344" bIns="456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82463BF-3803-4778-B1F3-BB6482866B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1038" y="735013"/>
            <a:ext cx="5302250" cy="367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ja-JP" sz="2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6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322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46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5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1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28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200446-2D27-4A1E-8F7A-3CA1C0DB0BE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32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6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55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1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2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39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18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 would like to introduce the EARLY WARNING system in Japan.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order to establish an early warning system, rainfall, water level, and flow rate observations are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D0C71-A64F-42DC-AF5C-4C8E1853E873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1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lit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0"/>
          <a:stretch>
            <a:fillRect/>
          </a:stretch>
        </p:blipFill>
        <p:spPr bwMode="auto">
          <a:xfrm>
            <a:off x="0" y="6524628"/>
            <a:ext cx="9906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1833300" y="3284541"/>
            <a:ext cx="8072702" cy="730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662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4188" y="2133603"/>
            <a:ext cx="8151812" cy="1470025"/>
          </a:xfrm>
        </p:spPr>
        <p:txBody>
          <a:bodyPr/>
          <a:lstStyle>
            <a:lvl1pPr>
              <a:defRPr sz="3692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1E978-A3B9-4673-8199-37972939230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590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20612-914C-4BDE-8D4C-FEA4392E99F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8354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3"/>
            <a:ext cx="2352675" cy="612616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" y="3"/>
            <a:ext cx="6892925" cy="612616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01F7-FA20-4B15-9970-D297285851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7690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46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69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42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46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44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54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4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9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4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HGSｺﾞｼｯｸM" pitchFamily="50" charset="-128"/>
              </a:defRPr>
            </a:lvl1pPr>
          </a:lstStyle>
          <a:p>
            <a:pPr>
              <a:defRPr/>
            </a:pPr>
            <a:fld id="{BA29A570-EAF9-482E-887A-B948B8292DF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7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FC12D-27C1-4F31-90C9-A93D49E4468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5489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3369CC-FF19-4C6B-9EFA-176680C9149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4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C064E3-93BE-3812-4865-073548AB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6F1279-0389-0A37-2F8A-18C309CB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67A833-E01F-1014-64FD-C86C4E64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D8A8C-14DE-4F50-8043-860994ED7000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37456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00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4173" eaLnBrk="1" hangingPunct="1">
              <a:defRPr/>
            </a:pPr>
            <a:endParaRPr lang="en-US" altLang="ja-JP" sz="1339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01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4173" eaLnBrk="1" hangingPunct="1">
              <a:defRPr/>
            </a:pPr>
            <a:endParaRPr lang="en-US" altLang="ja-JP" sz="133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854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lit_top"/>
          <p:cNvPicPr>
            <a:picLocks noChangeAspect="1" noChangeArrowheads="1"/>
          </p:cNvPicPr>
          <p:nvPr userDrawn="1"/>
        </p:nvPicPr>
        <p:blipFill>
          <a:blip r:embed="rId2" cstate="print"/>
          <a:srcRect t="62230"/>
          <a:stretch>
            <a:fillRect/>
          </a:stretch>
        </p:blipFill>
        <p:spPr bwMode="auto">
          <a:xfrm>
            <a:off x="0" y="6524628"/>
            <a:ext cx="9906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1833564" y="3284541"/>
            <a:ext cx="8072437" cy="73025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51553"/>
            <a:ext cx="2301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1" y="6524627"/>
            <a:ext cx="3538148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148" i="1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Ministry of Land, Infrastructure, Transport and Tourism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4188" y="2133610"/>
            <a:ext cx="8151813" cy="1470025"/>
          </a:xfrm>
        </p:spPr>
        <p:txBody>
          <a:bodyPr/>
          <a:lstStyle>
            <a:lvl1pPr>
              <a:defRPr sz="3824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33467-7414-4A57-AF81-C08F9DD6FF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5511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CBC6A-B92B-4060-8BFB-D761496257D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3046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10"/>
            <a:ext cx="8420100" cy="1362075"/>
          </a:xfrm>
        </p:spPr>
        <p:txBody>
          <a:bodyPr anchor="t"/>
          <a:lstStyle>
            <a:lvl1pPr algn="l">
              <a:defRPr sz="3824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1912"/>
            </a:lvl1pPr>
            <a:lvl2pPr marL="437086" indent="0">
              <a:buNone/>
              <a:defRPr sz="1721"/>
            </a:lvl2pPr>
            <a:lvl3pPr marL="874173" indent="0">
              <a:buNone/>
              <a:defRPr sz="1530"/>
            </a:lvl3pPr>
            <a:lvl4pPr marL="1311260" indent="0">
              <a:buNone/>
              <a:defRPr sz="1338"/>
            </a:lvl4pPr>
            <a:lvl5pPr marL="1748346" indent="0">
              <a:buNone/>
              <a:defRPr sz="1338"/>
            </a:lvl5pPr>
            <a:lvl6pPr marL="2185433" indent="0">
              <a:buNone/>
              <a:defRPr sz="1338"/>
            </a:lvl6pPr>
            <a:lvl7pPr marL="2622519" indent="0">
              <a:buNone/>
              <a:defRPr sz="1338"/>
            </a:lvl7pPr>
            <a:lvl8pPr marL="3059606" indent="0">
              <a:buNone/>
              <a:defRPr sz="1338"/>
            </a:lvl8pPr>
            <a:lvl9pPr marL="3496693" indent="0">
              <a:buNone/>
              <a:defRPr sz="1338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13C9-5B80-454D-B11D-2CEA7C49DA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2643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677"/>
            </a:lvl1pPr>
            <a:lvl2pPr>
              <a:defRPr sz="2294"/>
            </a:lvl2pPr>
            <a:lvl3pPr>
              <a:defRPr sz="1912"/>
            </a:lvl3pPr>
            <a:lvl4pPr>
              <a:defRPr sz="1721"/>
            </a:lvl4pPr>
            <a:lvl5pPr>
              <a:defRPr sz="1721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677"/>
            </a:lvl1pPr>
            <a:lvl2pPr>
              <a:defRPr sz="2294"/>
            </a:lvl2pPr>
            <a:lvl3pPr>
              <a:defRPr sz="1912"/>
            </a:lvl3pPr>
            <a:lvl4pPr>
              <a:defRPr sz="1721"/>
            </a:lvl4pPr>
            <a:lvl5pPr>
              <a:defRPr sz="1721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CC53-0D1C-4F44-B261-17050E6DBE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8376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7086" indent="0">
              <a:buNone/>
              <a:defRPr sz="1912" b="1"/>
            </a:lvl2pPr>
            <a:lvl3pPr marL="874173" indent="0">
              <a:buNone/>
              <a:defRPr sz="1721" b="1"/>
            </a:lvl3pPr>
            <a:lvl4pPr marL="1311260" indent="0">
              <a:buNone/>
              <a:defRPr sz="1530" b="1"/>
            </a:lvl4pPr>
            <a:lvl5pPr marL="1748346" indent="0">
              <a:buNone/>
              <a:defRPr sz="1530" b="1"/>
            </a:lvl5pPr>
            <a:lvl6pPr marL="2185433" indent="0">
              <a:buNone/>
              <a:defRPr sz="1530" b="1"/>
            </a:lvl6pPr>
            <a:lvl7pPr marL="2622519" indent="0">
              <a:buNone/>
              <a:defRPr sz="1530" b="1"/>
            </a:lvl7pPr>
            <a:lvl8pPr marL="3059606" indent="0">
              <a:buNone/>
              <a:defRPr sz="1530" b="1"/>
            </a:lvl8pPr>
            <a:lvl9pPr marL="3496693" indent="0">
              <a:buNone/>
              <a:defRPr sz="153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1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7086" indent="0">
              <a:buNone/>
              <a:defRPr sz="1912" b="1"/>
            </a:lvl2pPr>
            <a:lvl3pPr marL="874173" indent="0">
              <a:buNone/>
              <a:defRPr sz="1721" b="1"/>
            </a:lvl3pPr>
            <a:lvl4pPr marL="1311260" indent="0">
              <a:buNone/>
              <a:defRPr sz="1530" b="1"/>
            </a:lvl4pPr>
            <a:lvl5pPr marL="1748346" indent="0">
              <a:buNone/>
              <a:defRPr sz="1530" b="1"/>
            </a:lvl5pPr>
            <a:lvl6pPr marL="2185433" indent="0">
              <a:buNone/>
              <a:defRPr sz="1530" b="1"/>
            </a:lvl6pPr>
            <a:lvl7pPr marL="2622519" indent="0">
              <a:buNone/>
              <a:defRPr sz="1530" b="1"/>
            </a:lvl7pPr>
            <a:lvl8pPr marL="3059606" indent="0">
              <a:buNone/>
              <a:defRPr sz="1530" b="1"/>
            </a:lvl8pPr>
            <a:lvl9pPr marL="3496693" indent="0">
              <a:buNone/>
              <a:defRPr sz="153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1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482B-5A2D-4019-8ABD-6C120232FF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949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E0745-9423-4678-AE98-61FA7FA0FC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0732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CD0A1-9DC1-4D7A-87D5-F9637B2E3C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237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4" indent="0">
              <a:buNone/>
              <a:defRPr sz="1662"/>
            </a:lvl2pPr>
            <a:lvl3pPr marL="844089" indent="0">
              <a:buNone/>
              <a:defRPr sz="1477"/>
            </a:lvl3pPr>
            <a:lvl4pPr marL="1266132" indent="0">
              <a:buNone/>
              <a:defRPr sz="1292"/>
            </a:lvl4pPr>
            <a:lvl5pPr marL="1688176" indent="0">
              <a:buNone/>
              <a:defRPr sz="1292"/>
            </a:lvl5pPr>
            <a:lvl6pPr marL="2110221" indent="0">
              <a:buNone/>
              <a:defRPr sz="1292"/>
            </a:lvl6pPr>
            <a:lvl7pPr marL="2532265" indent="0">
              <a:buNone/>
              <a:defRPr sz="1292"/>
            </a:lvl7pPr>
            <a:lvl8pPr marL="2954309" indent="0">
              <a:buNone/>
              <a:defRPr sz="1292"/>
            </a:lvl8pPr>
            <a:lvl9pPr marL="3376353" indent="0">
              <a:buNone/>
              <a:defRPr sz="12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1"/>
            <a:ext cx="2311400" cy="476250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381751"/>
            <a:ext cx="3136900" cy="476250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A7694BDB-530F-4364-A4B7-5A1182A1D62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8821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2" y="273060"/>
            <a:ext cx="5537729" cy="5853113"/>
          </a:xfrm>
        </p:spPr>
        <p:txBody>
          <a:bodyPr/>
          <a:lstStyle>
            <a:lvl1pPr>
              <a:defRPr sz="3059"/>
            </a:lvl1pPr>
            <a:lvl2pPr>
              <a:defRPr sz="2677"/>
            </a:lvl2pPr>
            <a:lvl3pPr>
              <a:defRPr sz="2294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006" cy="4691063"/>
          </a:xfrm>
        </p:spPr>
        <p:txBody>
          <a:bodyPr/>
          <a:lstStyle>
            <a:lvl1pPr marL="0" indent="0">
              <a:buNone/>
              <a:defRPr sz="1338"/>
            </a:lvl1pPr>
            <a:lvl2pPr marL="437086" indent="0">
              <a:buNone/>
              <a:defRPr sz="1148"/>
            </a:lvl2pPr>
            <a:lvl3pPr marL="874173" indent="0">
              <a:buNone/>
              <a:defRPr sz="956"/>
            </a:lvl3pPr>
            <a:lvl4pPr marL="1311260" indent="0">
              <a:buNone/>
              <a:defRPr sz="860"/>
            </a:lvl4pPr>
            <a:lvl5pPr marL="1748346" indent="0">
              <a:buNone/>
              <a:defRPr sz="860"/>
            </a:lvl5pPr>
            <a:lvl6pPr marL="2185433" indent="0">
              <a:buNone/>
              <a:defRPr sz="860"/>
            </a:lvl6pPr>
            <a:lvl7pPr marL="2622519" indent="0">
              <a:buNone/>
              <a:defRPr sz="860"/>
            </a:lvl7pPr>
            <a:lvl8pPr marL="3059606" indent="0">
              <a:buNone/>
              <a:defRPr sz="860"/>
            </a:lvl8pPr>
            <a:lvl9pPr marL="3496693" indent="0">
              <a:buNone/>
              <a:defRPr sz="86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EDE3-52A3-4277-BE29-01540E7507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24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059"/>
            </a:lvl1pPr>
            <a:lvl2pPr marL="437086" indent="0">
              <a:buNone/>
              <a:defRPr sz="2677"/>
            </a:lvl2pPr>
            <a:lvl3pPr marL="874173" indent="0">
              <a:buNone/>
              <a:defRPr sz="2294"/>
            </a:lvl3pPr>
            <a:lvl4pPr marL="1311260" indent="0">
              <a:buNone/>
              <a:defRPr sz="1912"/>
            </a:lvl4pPr>
            <a:lvl5pPr marL="1748346" indent="0">
              <a:buNone/>
              <a:defRPr sz="1912"/>
            </a:lvl5pPr>
            <a:lvl6pPr marL="2185433" indent="0">
              <a:buNone/>
              <a:defRPr sz="1912"/>
            </a:lvl6pPr>
            <a:lvl7pPr marL="2622519" indent="0">
              <a:buNone/>
              <a:defRPr sz="1912"/>
            </a:lvl7pPr>
            <a:lvl8pPr marL="3059606" indent="0">
              <a:buNone/>
              <a:defRPr sz="1912"/>
            </a:lvl8pPr>
            <a:lvl9pPr marL="3496693" indent="0">
              <a:buNone/>
              <a:defRPr sz="1912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338"/>
            </a:lvl1pPr>
            <a:lvl2pPr marL="437086" indent="0">
              <a:buNone/>
              <a:defRPr sz="1148"/>
            </a:lvl2pPr>
            <a:lvl3pPr marL="874173" indent="0">
              <a:buNone/>
              <a:defRPr sz="956"/>
            </a:lvl3pPr>
            <a:lvl4pPr marL="1311260" indent="0">
              <a:buNone/>
              <a:defRPr sz="860"/>
            </a:lvl4pPr>
            <a:lvl5pPr marL="1748346" indent="0">
              <a:buNone/>
              <a:defRPr sz="860"/>
            </a:lvl5pPr>
            <a:lvl6pPr marL="2185433" indent="0">
              <a:buNone/>
              <a:defRPr sz="860"/>
            </a:lvl6pPr>
            <a:lvl7pPr marL="2622519" indent="0">
              <a:buNone/>
              <a:defRPr sz="860"/>
            </a:lvl7pPr>
            <a:lvl8pPr marL="3059606" indent="0">
              <a:buNone/>
              <a:defRPr sz="860"/>
            </a:lvl8pPr>
            <a:lvl9pPr marL="3496693" indent="0">
              <a:buNone/>
              <a:defRPr sz="86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948-24DC-4B8A-82E4-5FBE34FC28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3349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29837-19D5-42D2-8CF4-8566787551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471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6" y="10"/>
            <a:ext cx="2352675" cy="612616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" y="10"/>
            <a:ext cx="6892925" cy="612616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09204-C603-4AD9-A2EA-38786727DE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3673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" y="0"/>
            <a:ext cx="7605165" cy="47625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95057" y="1599974"/>
            <a:ext cx="8915891" cy="452664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32927" y="6632575"/>
            <a:ext cx="560388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2BBA2-D872-414A-B7DB-80934C88DB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9078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0" y="19"/>
            <a:ext cx="9410700" cy="61261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9E495-8F2F-4176-AB1E-C18A25ACFD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51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E403-68E0-47EB-9A36-3C247B16477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8800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4" indent="0">
              <a:buNone/>
              <a:defRPr sz="1846" b="1"/>
            </a:lvl2pPr>
            <a:lvl3pPr marL="844089" indent="0">
              <a:buNone/>
              <a:defRPr sz="1662" b="1"/>
            </a:lvl3pPr>
            <a:lvl4pPr marL="1266132" indent="0">
              <a:buNone/>
              <a:defRPr sz="1477" b="1"/>
            </a:lvl4pPr>
            <a:lvl5pPr marL="1688176" indent="0">
              <a:buNone/>
              <a:defRPr sz="1477" b="1"/>
            </a:lvl5pPr>
            <a:lvl6pPr marL="2110221" indent="0">
              <a:buNone/>
              <a:defRPr sz="1477" b="1"/>
            </a:lvl6pPr>
            <a:lvl7pPr marL="2532265" indent="0">
              <a:buNone/>
              <a:defRPr sz="1477" b="1"/>
            </a:lvl7pPr>
            <a:lvl8pPr marL="2954309" indent="0">
              <a:buNone/>
              <a:defRPr sz="1477" b="1"/>
            </a:lvl8pPr>
            <a:lvl9pPr marL="3376353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4" indent="0">
              <a:buNone/>
              <a:defRPr sz="1846" b="1"/>
            </a:lvl2pPr>
            <a:lvl3pPr marL="844089" indent="0">
              <a:buNone/>
              <a:defRPr sz="1662" b="1"/>
            </a:lvl3pPr>
            <a:lvl4pPr marL="1266132" indent="0">
              <a:buNone/>
              <a:defRPr sz="1477" b="1"/>
            </a:lvl4pPr>
            <a:lvl5pPr marL="1688176" indent="0">
              <a:buNone/>
              <a:defRPr sz="1477" b="1"/>
            </a:lvl5pPr>
            <a:lvl6pPr marL="2110221" indent="0">
              <a:buNone/>
              <a:defRPr sz="1477" b="1"/>
            </a:lvl6pPr>
            <a:lvl7pPr marL="2532265" indent="0">
              <a:buNone/>
              <a:defRPr sz="1477" b="1"/>
            </a:lvl7pPr>
            <a:lvl8pPr marL="2954309" indent="0">
              <a:buNone/>
              <a:defRPr sz="1477" b="1"/>
            </a:lvl8pPr>
            <a:lvl9pPr marL="3376353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41BEC-AD9E-4104-AF2B-4C626651FF8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568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FE511-5094-4685-A035-FB392A6605D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3560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C2EA1-6911-4BAC-954D-0A2DD024DDC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82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3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4" indent="0">
              <a:buNone/>
              <a:defRPr sz="1108"/>
            </a:lvl2pPr>
            <a:lvl3pPr marL="844089" indent="0">
              <a:buNone/>
              <a:defRPr sz="923"/>
            </a:lvl3pPr>
            <a:lvl4pPr marL="1266132" indent="0">
              <a:buNone/>
              <a:defRPr sz="831"/>
            </a:lvl4pPr>
            <a:lvl5pPr marL="1688176" indent="0">
              <a:buNone/>
              <a:defRPr sz="831"/>
            </a:lvl5pPr>
            <a:lvl6pPr marL="2110221" indent="0">
              <a:buNone/>
              <a:defRPr sz="831"/>
            </a:lvl6pPr>
            <a:lvl7pPr marL="2532265" indent="0">
              <a:buNone/>
              <a:defRPr sz="831"/>
            </a:lvl7pPr>
            <a:lvl8pPr marL="2954309" indent="0">
              <a:buNone/>
              <a:defRPr sz="831"/>
            </a:lvl8pPr>
            <a:lvl9pPr marL="3376353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176D3-1CBA-4E5C-8891-6A87D7C30D4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765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4" indent="0">
              <a:buNone/>
              <a:defRPr sz="2585"/>
            </a:lvl2pPr>
            <a:lvl3pPr marL="844089" indent="0">
              <a:buNone/>
              <a:defRPr sz="2215"/>
            </a:lvl3pPr>
            <a:lvl4pPr marL="1266132" indent="0">
              <a:buNone/>
              <a:defRPr sz="1846"/>
            </a:lvl4pPr>
            <a:lvl5pPr marL="1688176" indent="0">
              <a:buNone/>
              <a:defRPr sz="1846"/>
            </a:lvl5pPr>
            <a:lvl6pPr marL="2110221" indent="0">
              <a:buNone/>
              <a:defRPr sz="1846"/>
            </a:lvl6pPr>
            <a:lvl7pPr marL="2532265" indent="0">
              <a:buNone/>
              <a:defRPr sz="1846"/>
            </a:lvl7pPr>
            <a:lvl8pPr marL="2954309" indent="0">
              <a:buNone/>
              <a:defRPr sz="1846"/>
            </a:lvl8pPr>
            <a:lvl9pPr marL="3376353" indent="0">
              <a:buNone/>
              <a:defRPr sz="1846"/>
            </a:lvl9pPr>
          </a:lstStyle>
          <a:p>
            <a:pPr lvl="0"/>
            <a:r>
              <a:rPr lang="ja-JP" altLang="en-US" noProof="0" dirty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4" indent="0">
              <a:buNone/>
              <a:defRPr sz="1108"/>
            </a:lvl2pPr>
            <a:lvl3pPr marL="844089" indent="0">
              <a:buNone/>
              <a:defRPr sz="923"/>
            </a:lvl3pPr>
            <a:lvl4pPr marL="1266132" indent="0">
              <a:buNone/>
              <a:defRPr sz="831"/>
            </a:lvl4pPr>
            <a:lvl5pPr marL="1688176" indent="0">
              <a:buNone/>
              <a:defRPr sz="831"/>
            </a:lvl5pPr>
            <a:lvl6pPr marL="2110221" indent="0">
              <a:buNone/>
              <a:defRPr sz="831"/>
            </a:lvl6pPr>
            <a:lvl7pPr marL="2532265" indent="0">
              <a:buNone/>
              <a:defRPr sz="831"/>
            </a:lvl7pPr>
            <a:lvl8pPr marL="2954309" indent="0">
              <a:buNone/>
              <a:defRPr sz="831"/>
            </a:lvl8pPr>
            <a:lvl9pPr marL="3376353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5529-272E-4A2C-90D7-160EE3AC100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5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81751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381751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4600" y="6381751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fld id="{FFDCE21E-3BF4-4A13-BE4A-B95BE9787BE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9906000" cy="546100"/>
            <a:chOff x="0" y="0"/>
            <a:chExt cx="5760" cy="344"/>
          </a:xfrm>
        </p:grpSpPr>
        <p:pic>
          <p:nvPicPr>
            <p:cNvPr id="1034" name="Picture 9" descr="mlit_top"/>
            <p:cNvPicPr>
              <a:picLocks noChangeAspect="1" noChangeArrowheads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1" b="65286"/>
            <a:stretch>
              <a:fillRect/>
            </a:stretch>
          </p:blipFill>
          <p:spPr bwMode="auto">
            <a:xfrm>
              <a:off x="0" y="300"/>
              <a:ext cx="576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0" y="0"/>
              <a:ext cx="5760" cy="318"/>
              <a:chOff x="0" y="0"/>
              <a:chExt cx="5760" cy="318"/>
            </a:xfrm>
          </p:grpSpPr>
          <p:pic>
            <p:nvPicPr>
              <p:cNvPr id="1036" name="Picture 11" descr="mlit_top"/>
              <p:cNvPicPr>
                <a:picLocks noChangeAspect="1" noChangeArrowheads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945" b="42805"/>
              <a:stretch>
                <a:fillRect/>
              </a:stretch>
            </p:blipFill>
            <p:spPr bwMode="auto">
              <a:xfrm>
                <a:off x="3856" y="0"/>
                <a:ext cx="1904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6" descr="mlit_top"/>
              <p:cNvPicPr>
                <a:picLocks noChangeAspect="1" noChangeArrowheads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42805"/>
              <a:stretch>
                <a:fillRect/>
              </a:stretch>
            </p:blipFill>
            <p:spPr bwMode="auto">
              <a:xfrm>
                <a:off x="1043" y="0"/>
                <a:ext cx="288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0" descr="mlit_top"/>
              <p:cNvPicPr>
                <a:picLocks noChangeAspect="1" noChangeArrowheads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06" b="42805"/>
              <a:stretch>
                <a:fillRect/>
              </a:stretch>
            </p:blipFill>
            <p:spPr bwMode="auto">
              <a:xfrm>
                <a:off x="0" y="0"/>
                <a:ext cx="1791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781814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 タイトルの書式設定</a:t>
            </a:r>
          </a:p>
        </p:txBody>
      </p:sp>
      <p:pic>
        <p:nvPicPr>
          <p:cNvPr id="5122" name="Picture 2" descr="Land General Information System"/>
          <p:cNvPicPr>
            <a:picLocks noChangeAspect="1" noChangeArrowheads="1"/>
          </p:cNvPicPr>
          <p:nvPr userDrawn="1"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18687" r="8096" b="11585"/>
          <a:stretch/>
        </p:blipFill>
        <p:spPr bwMode="auto">
          <a:xfrm>
            <a:off x="7818147" y="0"/>
            <a:ext cx="2087852" cy="4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2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494" r:id="rId5"/>
    <p:sldLayoutId id="2147493495" r:id="rId6"/>
    <p:sldLayoutId id="2147493496" r:id="rId7"/>
    <p:sldLayoutId id="2147493497" r:id="rId8"/>
    <p:sldLayoutId id="2147493498" r:id="rId9"/>
    <p:sldLayoutId id="2147493499" r:id="rId10"/>
    <p:sldLayoutId id="2147493500" r:id="rId11"/>
    <p:sldLayoutId id="2147493501" r:id="rId12"/>
    <p:sldLayoutId id="2147493502" r:id="rId13"/>
    <p:sldLayoutId id="2147493503" r:id="rId14"/>
    <p:sldLayoutId id="2147493504" r:id="rId15"/>
    <p:sldLayoutId id="2147493505" r:id="rId16"/>
    <p:sldLayoutId id="2147493506" r:id="rId17"/>
    <p:sldLayoutId id="2147493507" r:id="rId18"/>
    <p:sldLayoutId id="2147493508" r:id="rId19"/>
    <p:sldLayoutId id="2147493510" r:id="rId20"/>
    <p:sldLayoutId id="2147493511" r:id="rId21"/>
    <p:sldLayoutId id="2147493513" r:id="rId2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585" b="1">
          <a:solidFill>
            <a:srgbClr val="4087C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5pPr>
      <a:lvl6pPr marL="422044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6pPr>
      <a:lvl7pPr marL="844089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7pPr>
      <a:lvl8pPr marL="1266132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8pPr>
      <a:lvl9pPr marL="1688176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9pPr>
    </p:titleStyle>
    <p:bodyStyle>
      <a:lvl1pPr marL="316533" indent="-316533" algn="l" rtl="0" eaLnBrk="1" fontAlgn="base" hangingPunct="1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21" indent="-263777" algn="l" rtl="0" eaLnBrk="1" fontAlgn="base" hangingPunct="1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10" indent="-211022" algn="l" rtl="0" eaLnBrk="1" fontAlgn="base" hangingPunct="1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55" indent="-211022" algn="l" rtl="0" eaLnBrk="1" fontAlgn="base" hangingPunct="1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99" indent="-211022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43" indent="-211022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87" indent="-211022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31" indent="-211022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75" indent="-211022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4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9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32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76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21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65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309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53" algn="l" defTabSz="844089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8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8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4600" y="6237288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8">
                <a:ea typeface="ＭＳ Ｐゴシック" pitchFamily="50" charset="-128"/>
              </a:defRPr>
            </a:lvl1pPr>
          </a:lstStyle>
          <a:p>
            <a:pPr>
              <a:defRPr/>
            </a:pPr>
            <a:fld id="{8A3CBC6A-B92B-4060-8BFB-D761496257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9906000" cy="546100"/>
            <a:chOff x="0" y="0"/>
            <a:chExt cx="5760" cy="344"/>
          </a:xfrm>
        </p:grpSpPr>
        <p:pic>
          <p:nvPicPr>
            <p:cNvPr id="1033" name="Picture 9" descr="mlit_top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t="26801" b="65286"/>
            <a:stretch>
              <a:fillRect/>
            </a:stretch>
          </p:blipFill>
          <p:spPr bwMode="auto">
            <a:xfrm>
              <a:off x="0" y="300"/>
              <a:ext cx="5760" cy="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4" name="Group 17"/>
            <p:cNvGrpSpPr>
              <a:grpSpLocks/>
            </p:cNvGrpSpPr>
            <p:nvPr userDrawn="1"/>
          </p:nvGrpSpPr>
          <p:grpSpPr bwMode="auto">
            <a:xfrm>
              <a:off x="0" y="0"/>
              <a:ext cx="5760" cy="318"/>
              <a:chOff x="0" y="0"/>
              <a:chExt cx="5760" cy="318"/>
            </a:xfrm>
          </p:grpSpPr>
          <p:pic>
            <p:nvPicPr>
              <p:cNvPr id="1035" name="Picture 11" descr="mlit_top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 r="66945" b="42805"/>
              <a:stretch>
                <a:fillRect/>
              </a:stretch>
            </p:blipFill>
            <p:spPr bwMode="auto">
              <a:xfrm>
                <a:off x="3856" y="0"/>
                <a:ext cx="1904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6" name="Picture 16" descr="mlit_top"/>
              <p:cNvPicPr>
                <a:picLocks noChangeAspect="1" noChangeArrowheads="1"/>
              </p:cNvPicPr>
              <p:nvPr userDrawn="1"/>
            </p:nvPicPr>
            <p:blipFill>
              <a:blip r:embed="rId17" cstate="print"/>
              <a:srcRect l="50000" b="42805"/>
              <a:stretch>
                <a:fillRect/>
              </a:stretch>
            </p:blipFill>
            <p:spPr bwMode="auto">
              <a:xfrm>
                <a:off x="1043" y="0"/>
                <a:ext cx="2880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0" descr="mlit_top"/>
              <p:cNvPicPr>
                <a:picLocks noChangeAspect="1" noChangeArrowheads="1"/>
              </p:cNvPicPr>
              <p:nvPr userDrawn="1"/>
            </p:nvPicPr>
            <p:blipFill>
              <a:blip r:embed="rId17" cstate="print"/>
              <a:srcRect l="68906" b="42805"/>
              <a:stretch>
                <a:fillRect/>
              </a:stretch>
            </p:blipFill>
            <p:spPr bwMode="auto">
              <a:xfrm>
                <a:off x="0" y="0"/>
                <a:ext cx="1791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0"/>
            <a:ext cx="76057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pic>
        <p:nvPicPr>
          <p:cNvPr id="15" name="Picture 2" descr="Land General Information System"/>
          <p:cNvPicPr>
            <a:picLocks noChangeAspect="1" noChangeArrowheads="1"/>
          </p:cNvPicPr>
          <p:nvPr userDrawn="1"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18687" r="8096" b="11585"/>
          <a:stretch/>
        </p:blipFill>
        <p:spPr bwMode="auto">
          <a:xfrm>
            <a:off x="7818147" y="0"/>
            <a:ext cx="2087852" cy="4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5" r:id="rId1"/>
    <p:sldLayoutId id="2147493516" r:id="rId2"/>
    <p:sldLayoutId id="2147493517" r:id="rId3"/>
    <p:sldLayoutId id="2147493518" r:id="rId4"/>
    <p:sldLayoutId id="2147493519" r:id="rId5"/>
    <p:sldLayoutId id="2147493520" r:id="rId6"/>
    <p:sldLayoutId id="2147493521" r:id="rId7"/>
    <p:sldLayoutId id="2147493522" r:id="rId8"/>
    <p:sldLayoutId id="2147493523" r:id="rId9"/>
    <p:sldLayoutId id="2147493524" r:id="rId10"/>
    <p:sldLayoutId id="2147493525" r:id="rId11"/>
    <p:sldLayoutId id="2147493526" r:id="rId12"/>
    <p:sldLayoutId id="2147493527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5pPr>
      <a:lvl6pPr marL="437086" algn="l" rtl="0" fontAlgn="base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6pPr>
      <a:lvl7pPr marL="874173" algn="l" rtl="0" fontAlgn="base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7pPr>
      <a:lvl8pPr marL="1311260" algn="l" rtl="0" fontAlgn="base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8pPr>
      <a:lvl9pPr marL="1748346" algn="l" rtl="0" fontAlgn="base">
        <a:spcBef>
          <a:spcPct val="0"/>
        </a:spcBef>
        <a:spcAft>
          <a:spcPct val="0"/>
        </a:spcAft>
        <a:defRPr kumimoji="1" sz="2677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9pPr>
    </p:titleStyle>
    <p:bodyStyle>
      <a:lvl1pPr marL="327815" indent="-327815" algn="l" rtl="0" eaLnBrk="0" fontAlgn="base" hangingPunct="0">
        <a:spcBef>
          <a:spcPct val="20000"/>
        </a:spcBef>
        <a:spcAft>
          <a:spcPct val="0"/>
        </a:spcAft>
        <a:buChar char="•"/>
        <a:defRPr kumimoji="1" sz="3059">
          <a:solidFill>
            <a:schemeClr val="tx1"/>
          </a:solidFill>
          <a:latin typeface="+mn-lt"/>
          <a:ea typeface="+mn-ea"/>
          <a:cs typeface="+mn-cs"/>
        </a:defRPr>
      </a:lvl1pPr>
      <a:lvl2pPr marL="710266" indent="-273179" algn="l" rtl="0" eaLnBrk="0" fontAlgn="base" hangingPunct="0">
        <a:spcBef>
          <a:spcPct val="20000"/>
        </a:spcBef>
        <a:spcAft>
          <a:spcPct val="0"/>
        </a:spcAft>
        <a:buChar char="–"/>
        <a:defRPr kumimoji="1" sz="2677">
          <a:solidFill>
            <a:schemeClr val="tx1"/>
          </a:solidFill>
          <a:latin typeface="+mn-lt"/>
          <a:ea typeface="+mn-ea"/>
        </a:defRPr>
      </a:lvl2pPr>
      <a:lvl3pPr marL="1092716" indent="-218544" algn="l" rtl="0" eaLnBrk="0" fontAlgn="base" hangingPunct="0">
        <a:spcBef>
          <a:spcPct val="20000"/>
        </a:spcBef>
        <a:spcAft>
          <a:spcPct val="0"/>
        </a:spcAft>
        <a:buChar char="•"/>
        <a:defRPr kumimoji="1" sz="2294">
          <a:solidFill>
            <a:schemeClr val="tx1"/>
          </a:solidFill>
          <a:latin typeface="+mn-lt"/>
          <a:ea typeface="+mn-ea"/>
        </a:defRPr>
      </a:lvl3pPr>
      <a:lvl4pPr marL="1529803" indent="-218544" algn="l" rtl="0" eaLnBrk="0" fontAlgn="base" hangingPunct="0">
        <a:spcBef>
          <a:spcPct val="20000"/>
        </a:spcBef>
        <a:spcAft>
          <a:spcPct val="0"/>
        </a:spcAft>
        <a:buChar char="–"/>
        <a:defRPr kumimoji="1" sz="1912">
          <a:solidFill>
            <a:schemeClr val="tx1"/>
          </a:solidFill>
          <a:latin typeface="+mn-lt"/>
          <a:ea typeface="+mn-ea"/>
        </a:defRPr>
      </a:lvl4pPr>
      <a:lvl5pPr marL="1966889" indent="-218544" algn="l" rtl="0" eaLnBrk="0" fontAlgn="base" hangingPunct="0">
        <a:spcBef>
          <a:spcPct val="20000"/>
        </a:spcBef>
        <a:spcAft>
          <a:spcPct val="0"/>
        </a:spcAft>
        <a:buChar char="»"/>
        <a:defRPr kumimoji="1" sz="1912">
          <a:solidFill>
            <a:schemeClr val="tx1"/>
          </a:solidFill>
          <a:latin typeface="+mn-lt"/>
          <a:ea typeface="+mn-ea"/>
        </a:defRPr>
      </a:lvl5pPr>
      <a:lvl6pPr marL="2403976" indent="-218544" algn="l" rtl="0" fontAlgn="base">
        <a:spcBef>
          <a:spcPct val="20000"/>
        </a:spcBef>
        <a:spcAft>
          <a:spcPct val="0"/>
        </a:spcAft>
        <a:buChar char="»"/>
        <a:defRPr kumimoji="1" sz="1912">
          <a:solidFill>
            <a:schemeClr val="tx1"/>
          </a:solidFill>
          <a:latin typeface="+mn-lt"/>
          <a:ea typeface="+mn-ea"/>
        </a:defRPr>
      </a:lvl6pPr>
      <a:lvl7pPr marL="2841063" indent="-218544" algn="l" rtl="0" fontAlgn="base">
        <a:spcBef>
          <a:spcPct val="20000"/>
        </a:spcBef>
        <a:spcAft>
          <a:spcPct val="0"/>
        </a:spcAft>
        <a:buChar char="»"/>
        <a:defRPr kumimoji="1" sz="1912">
          <a:solidFill>
            <a:schemeClr val="tx1"/>
          </a:solidFill>
          <a:latin typeface="+mn-lt"/>
          <a:ea typeface="+mn-ea"/>
        </a:defRPr>
      </a:lvl7pPr>
      <a:lvl8pPr marL="3278149" indent="-218544" algn="l" rtl="0" fontAlgn="base">
        <a:spcBef>
          <a:spcPct val="20000"/>
        </a:spcBef>
        <a:spcAft>
          <a:spcPct val="0"/>
        </a:spcAft>
        <a:buChar char="»"/>
        <a:defRPr kumimoji="1" sz="1912">
          <a:solidFill>
            <a:schemeClr val="tx1"/>
          </a:solidFill>
          <a:latin typeface="+mn-lt"/>
          <a:ea typeface="+mn-ea"/>
        </a:defRPr>
      </a:lvl8pPr>
      <a:lvl9pPr marL="3715236" indent="-218544" algn="l" rtl="0" fontAlgn="base">
        <a:spcBef>
          <a:spcPct val="20000"/>
        </a:spcBef>
        <a:spcAft>
          <a:spcPct val="0"/>
        </a:spcAft>
        <a:buChar char="»"/>
        <a:defRPr kumimoji="1" sz="1912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086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173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260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346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433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2519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59606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6693" algn="l" defTabSz="874173" rtl="0" eaLnBrk="1" latinLnBrk="0" hangingPunct="1">
        <a:defRPr kumimoji="1"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18" Type="http://schemas.openxmlformats.org/officeDocument/2006/relationships/image" Target="../media/image39.png"/><Relationship Id="rId26" Type="http://schemas.openxmlformats.org/officeDocument/2006/relationships/image" Target="../media/image44.emf"/><Relationship Id="rId3" Type="http://schemas.openxmlformats.org/officeDocument/2006/relationships/image" Target="../media/image23.emf"/><Relationship Id="rId21" Type="http://schemas.microsoft.com/office/2007/relationships/hdphoto" Target="../media/hdphoto5.wdp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24" Type="http://schemas.openxmlformats.org/officeDocument/2006/relationships/image" Target="../media/image42.jpeg"/><Relationship Id="rId5" Type="http://schemas.openxmlformats.org/officeDocument/2006/relationships/image" Target="../media/image29.png"/><Relationship Id="rId15" Type="http://schemas.openxmlformats.org/officeDocument/2006/relationships/image" Target="../media/image36.jpeg"/><Relationship Id="rId23" Type="http://schemas.microsoft.com/office/2007/relationships/hdphoto" Target="../media/hdphoto6.wdp"/><Relationship Id="rId28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microsoft.com/office/2007/relationships/hdphoto" Target="../media/hdphoto1.wdp"/><Relationship Id="rId14" Type="http://schemas.openxmlformats.org/officeDocument/2006/relationships/image" Target="../media/image35.jpeg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emf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"/>
          <p:cNvSpPr txBox="1">
            <a:spLocks noChangeArrowheads="1"/>
          </p:cNvSpPr>
          <p:nvPr/>
        </p:nvSpPr>
        <p:spPr bwMode="auto">
          <a:xfrm>
            <a:off x="1755775" y="1698625"/>
            <a:ext cx="81502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7858" y="809438"/>
            <a:ext cx="9906676" cy="1446550"/>
          </a:xfrm>
        </p:spPr>
        <p:txBody>
          <a:bodyPr wrap="square">
            <a:spAutoFit/>
          </a:bodyPr>
          <a:lstStyle/>
          <a:p>
            <a:pPr algn="ctr"/>
            <a:r>
              <a:rPr lang="en-US" altLang="ja-JP" sz="4400" dirty="0">
                <a:solidFill>
                  <a:srgbClr val="0070C0"/>
                </a:solidFill>
              </a:rPr>
              <a:t>Multi-layered Water-related Disaster Risk Reduction toward Early Warning for All</a:t>
            </a:r>
            <a:endParaRPr kumimoji="1" lang="ja-JP" altLang="en-US" sz="4400" dirty="0">
              <a:solidFill>
                <a:srgbClr val="0070C0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883896"/>
            <a:ext cx="9896474" cy="163121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cs typeface="Arial" panose="020B0604020202020204" pitchFamily="34" charset="0"/>
              </a:rPr>
              <a:t>KIKUTA </a:t>
            </a:r>
            <a:r>
              <a:rPr lang="en-US" altLang="ja-JP" sz="2800" dirty="0" err="1">
                <a:cs typeface="Arial" panose="020B0604020202020204" pitchFamily="34" charset="0"/>
              </a:rPr>
              <a:t>Tomoya</a:t>
            </a:r>
            <a:endParaRPr lang="en-US" altLang="ja-JP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cs typeface="Arial" panose="020B0604020202020204" pitchFamily="34" charset="0"/>
              </a:rPr>
              <a:t>Director for International Coordination of River Engineering,</a:t>
            </a:r>
          </a:p>
          <a:p>
            <a:pPr eaLnBrk="1" hangingPunct="1"/>
            <a:r>
              <a:rPr lang="en-US" altLang="ja-JP" sz="2000" dirty="0">
                <a:cs typeface="Arial" panose="020B0604020202020204" pitchFamily="34" charset="0"/>
              </a:rPr>
              <a:t>Water and Disaster Management Bureau</a:t>
            </a:r>
          </a:p>
          <a:p>
            <a:pPr eaLnBrk="1" hangingPunct="1"/>
            <a:r>
              <a:rPr lang="en-US" altLang="ja-JP" sz="2000" dirty="0">
                <a:cs typeface="Arial" panose="020B0604020202020204" pitchFamily="34" charset="0"/>
              </a:rPr>
              <a:t>Ministry of Land, Infrastructure, Transport and Tourism (MLIT), Japan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" y="3347400"/>
            <a:ext cx="98964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2400" dirty="0">
                <a:latin typeface="+mn-lt"/>
              </a:rPr>
              <a:t>November 30, 2023</a:t>
            </a:r>
          </a:p>
          <a:p>
            <a:pPr algn="ctr" eaLnBrk="1" hangingPunct="1">
              <a:buFontTx/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ESCAP/WMO TYPHOON COMMITTEE</a:t>
            </a:r>
          </a:p>
          <a:p>
            <a:pPr algn="ctr" eaLnBrk="1" hangingPunct="1">
              <a:buFontTx/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18th Integrated Workshop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/ 4th TRCG FORUM</a:t>
            </a:r>
          </a:p>
          <a:p>
            <a:pPr algn="ctr" eaLnBrk="1" hangingPunct="1">
              <a:buFontTx/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TECHNICAL PRESENTATIONS (PLENARY)</a:t>
            </a:r>
            <a:endParaRPr lang="en-US" altLang="ja-JP" sz="22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7858" y="2363710"/>
            <a:ext cx="9906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b="1" dirty="0">
                <a:solidFill>
                  <a:srgbClr val="0070C0"/>
                </a:solidFill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390641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9" y="-8108"/>
            <a:ext cx="7546644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Integrated Water-Related Disaster Information System for Municipalities (IDR4M)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10</a:t>
            </a:fld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C08D18-445E-3D4D-9788-F67437629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8" r="4489"/>
          <a:stretch/>
        </p:blipFill>
        <p:spPr>
          <a:xfrm>
            <a:off x="504544" y="787989"/>
            <a:ext cx="7983317" cy="48940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12B7C5-6347-C75E-E322-567AC7704C4F}"/>
              </a:ext>
            </a:extLst>
          </p:cNvPr>
          <p:cNvSpPr txBox="1"/>
          <p:nvPr/>
        </p:nvSpPr>
        <p:spPr>
          <a:xfrm>
            <a:off x="193961" y="5689158"/>
            <a:ext cx="9035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/>
                <a:ea typeface="メイリオ"/>
              </a:rPr>
              <a:t>1) Integrate disaster information and </a:t>
            </a:r>
            <a:r>
              <a:rPr lang="en-US" altLang="ja-JP" u="heavy" dirty="0">
                <a:solidFill>
                  <a:prstClr val="black"/>
                </a:solidFill>
                <a:latin typeface="Arial"/>
                <a:ea typeface="メイリオ"/>
              </a:rPr>
              <a:t>deliver them to municipalities in a usable manner,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/>
                <a:ea typeface="メイリオ"/>
              </a:rPr>
              <a:t>2) Develop </a:t>
            </a:r>
            <a:r>
              <a:rPr lang="en-US" altLang="ja-JP" u="heavy" dirty="0">
                <a:solidFill>
                  <a:prstClr val="black"/>
                </a:solidFill>
                <a:latin typeface="Arial"/>
                <a:ea typeface="メイリオ"/>
              </a:rPr>
              <a:t>an integrated hazards/vulnerabilities risk information</a:t>
            </a:r>
            <a:r>
              <a:rPr lang="en-US" altLang="ja-JP" dirty="0">
                <a:solidFill>
                  <a:prstClr val="black"/>
                </a:solidFill>
                <a:latin typeface="Arial"/>
                <a:ea typeface="メイリオ"/>
              </a:rPr>
              <a:t> system, and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/>
                <a:ea typeface="メイリオ"/>
              </a:rPr>
              <a:t>3) Provide </a:t>
            </a:r>
            <a:r>
              <a:rPr lang="en-US" altLang="ja-JP" u="heavy" dirty="0">
                <a:solidFill>
                  <a:prstClr val="black"/>
                </a:solidFill>
                <a:latin typeface="Arial"/>
                <a:ea typeface="メイリオ"/>
              </a:rPr>
              <a:t>real-time/pinpoint risk information</a:t>
            </a:r>
            <a:r>
              <a:rPr lang="en-US" altLang="ja-JP" dirty="0">
                <a:solidFill>
                  <a:prstClr val="black"/>
                </a:solidFill>
                <a:latin typeface="Arial"/>
                <a:ea typeface="メイリオ"/>
              </a:rPr>
              <a:t> to residents.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9C6BC4-CDB4-0568-5519-5FAA78883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39188"/>
            <a:ext cx="2303028" cy="725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52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9" y="-8108"/>
            <a:ext cx="7546644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Integrated Water-Related Disaster Information System for Municipalities (IDR4M)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11</a:t>
            </a:fld>
            <a:endParaRPr lang="en-US" altLang="ja-JP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9C6BC4-CDB4-0568-5519-5FAA78883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39188"/>
            <a:ext cx="2303028" cy="72551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B111661-FAA1-05F3-0792-C92F8569477E}"/>
              </a:ext>
            </a:extLst>
          </p:cNvPr>
          <p:cNvSpPr txBox="1"/>
          <p:nvPr/>
        </p:nvSpPr>
        <p:spPr>
          <a:xfrm>
            <a:off x="4789555" y="818387"/>
            <a:ext cx="469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【Usage example: IDR4M Disaster risk of </a:t>
            </a:r>
            <a:r>
              <a:rPr kumimoji="0" lang="en-US" altLang="ja-JP" sz="1400" u="sng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Katori</a:t>
            </a:r>
            <a:r>
              <a:rPr kumimoji="0" lang="en-US" altLang="ja-JP" sz="14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city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affected by Typhoon No.8, on August 8, 2021】</a:t>
            </a:r>
            <a:endParaRPr lang="en-US" altLang="ja-JP" sz="14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2D191A2C-2B6B-14FB-98B9-35DBFBDB0817}"/>
              </a:ext>
            </a:extLst>
          </p:cNvPr>
          <p:cNvGrpSpPr/>
          <p:nvPr/>
        </p:nvGrpSpPr>
        <p:grpSpPr>
          <a:xfrm>
            <a:off x="4643012" y="5670281"/>
            <a:ext cx="3209959" cy="738664"/>
            <a:chOff x="9458622" y="3845508"/>
            <a:chExt cx="3209959" cy="738664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2EE29F0-0D59-4E93-DCDC-21BFA9419083}"/>
                </a:ext>
              </a:extLst>
            </p:cNvPr>
            <p:cNvSpPr txBox="1"/>
            <p:nvPr/>
          </p:nvSpPr>
          <p:spPr>
            <a:xfrm>
              <a:off x="9458622" y="3845508"/>
              <a:ext cx="3209959" cy="73866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Legend: Disaster</a:t>
              </a: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 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risk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5F1874"/>
                  </a:solidFill>
                  <a:effectLst/>
                  <a:uLnTx/>
                  <a:uFillTx/>
                  <a:latin typeface="Arial"/>
                  <a:ea typeface="メイリオ"/>
                </a:rPr>
                <a:t>　 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Evacuation</a:t>
              </a: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（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Evacuation Instruction</a:t>
              </a: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）</a:t>
              </a:r>
              <a:endPara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　 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Preparation</a:t>
              </a: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（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Evacuation of the Elderly, </a:t>
              </a:r>
              <a:r>
                <a:rPr kumimoji="0" lang="en-US" altLang="ja-JP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Etc</a:t>
              </a: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）</a:t>
              </a:r>
              <a:endParaRPr kumimoji="0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　 </a:t>
              </a:r>
              <a:r>
                <a:rPr kumimoji="0" lang="en-US" altLang="ja-JP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Advisory </a:t>
              </a: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DEF8AFA8-0E12-2102-4E2B-D65DBFAC28D0}"/>
                </a:ext>
              </a:extLst>
            </p:cNvPr>
            <p:cNvGrpSpPr/>
            <p:nvPr/>
          </p:nvGrpSpPr>
          <p:grpSpPr>
            <a:xfrm>
              <a:off x="9536633" y="4047983"/>
              <a:ext cx="153172" cy="497818"/>
              <a:chOff x="9316895" y="3935968"/>
              <a:chExt cx="92368" cy="65229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8B9E12B4-722E-69BB-D269-F0E152DC8C96}"/>
                  </a:ext>
                </a:extLst>
              </p:cNvPr>
              <p:cNvSpPr/>
              <p:nvPr/>
            </p:nvSpPr>
            <p:spPr>
              <a:xfrm>
                <a:off x="9316895" y="4421612"/>
                <a:ext cx="88540" cy="166649"/>
              </a:xfrm>
              <a:prstGeom prst="rect">
                <a:avLst/>
              </a:prstGeom>
              <a:solidFill>
                <a:srgbClr val="83B8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32128D31-3D52-9C54-E25B-4D2D5AD50365}"/>
                  </a:ext>
                </a:extLst>
              </p:cNvPr>
              <p:cNvSpPr/>
              <p:nvPr/>
            </p:nvSpPr>
            <p:spPr>
              <a:xfrm>
                <a:off x="9320458" y="3935968"/>
                <a:ext cx="88805" cy="1666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EADCB08A-EBF3-ED44-B7A4-F88F6D09A1B9}"/>
                  </a:ext>
                </a:extLst>
              </p:cNvPr>
              <p:cNvSpPr/>
              <p:nvPr/>
            </p:nvSpPr>
            <p:spPr>
              <a:xfrm>
                <a:off x="9317895" y="4175686"/>
                <a:ext cx="88540" cy="166649"/>
              </a:xfrm>
              <a:prstGeom prst="rect">
                <a:avLst/>
              </a:prstGeom>
              <a:solidFill>
                <a:srgbClr val="FFFD4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</p:grp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36A6159D-B371-DBBF-C1E6-4AC837EB5FA7}"/>
              </a:ext>
            </a:extLst>
          </p:cNvPr>
          <p:cNvGrpSpPr/>
          <p:nvPr/>
        </p:nvGrpSpPr>
        <p:grpSpPr>
          <a:xfrm>
            <a:off x="4749353" y="1435194"/>
            <a:ext cx="2820101" cy="3091442"/>
            <a:chOff x="5903618" y="608210"/>
            <a:chExt cx="2820101" cy="3091442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4078A892-A5B2-4531-F0E3-351B14490141}"/>
                </a:ext>
              </a:extLst>
            </p:cNvPr>
            <p:cNvGrpSpPr/>
            <p:nvPr/>
          </p:nvGrpSpPr>
          <p:grpSpPr>
            <a:xfrm>
              <a:off x="5933870" y="1083905"/>
              <a:ext cx="2789849" cy="2615747"/>
              <a:chOff x="2689870" y="5123573"/>
              <a:chExt cx="1827561" cy="1713511"/>
            </a:xfrm>
          </p:grpSpPr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440E3837-3038-C4AD-066D-85DF48EF9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>
              <a:xfrm>
                <a:off x="2689870" y="5123573"/>
                <a:ext cx="1827561" cy="1713511"/>
              </a:xfrm>
              <a:prstGeom prst="rect">
                <a:avLst/>
              </a:prstGeom>
            </p:spPr>
          </p:pic>
          <p:sp>
            <p:nvSpPr>
              <p:cNvPr id="47" name="楕円 47">
                <a:extLst>
                  <a:ext uri="{FF2B5EF4-FFF2-40B4-BE49-F238E27FC236}">
                    <a16:creationId xmlns:a16="http://schemas.microsoft.com/office/drawing/2014/main" id="{62CA55FF-DC68-4E1D-1A9B-540566C94DA1}"/>
                  </a:ext>
                </a:extLst>
              </p:cNvPr>
              <p:cNvSpPr/>
              <p:nvPr/>
            </p:nvSpPr>
            <p:spPr>
              <a:xfrm>
                <a:off x="3866904" y="5759774"/>
                <a:ext cx="249071" cy="24907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</p:grp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4ABC0311-E0DE-9F3D-8F7D-85EFBF9AC026}"/>
                </a:ext>
              </a:extLst>
            </p:cNvPr>
            <p:cNvSpPr txBox="1"/>
            <p:nvPr/>
          </p:nvSpPr>
          <p:spPr>
            <a:xfrm>
              <a:off x="5903618" y="608210"/>
              <a:ext cx="2783628" cy="46166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メイリオ"/>
                  <a:ea typeface="メイリオ"/>
                </a:rPr>
                <a:t>9:10</a:t>
              </a: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　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Disaster risk forecast after 4 hours;</a:t>
              </a: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 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13:10</a:t>
              </a: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8D853893-0858-16D5-F753-C6F3C9FB16C0}"/>
              </a:ext>
            </a:extLst>
          </p:cNvPr>
          <p:cNvGrpSpPr/>
          <p:nvPr/>
        </p:nvGrpSpPr>
        <p:grpSpPr>
          <a:xfrm>
            <a:off x="7058221" y="3170961"/>
            <a:ext cx="2575299" cy="2826890"/>
            <a:chOff x="4600716" y="3313143"/>
            <a:chExt cx="2858435" cy="3137687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FA210CEF-3F9D-86E8-C2D9-83117B381437}"/>
                </a:ext>
              </a:extLst>
            </p:cNvPr>
            <p:cNvGrpSpPr/>
            <p:nvPr/>
          </p:nvGrpSpPr>
          <p:grpSpPr>
            <a:xfrm>
              <a:off x="4673568" y="3799387"/>
              <a:ext cx="2785583" cy="2651443"/>
              <a:chOff x="4034753" y="4175255"/>
              <a:chExt cx="2785583" cy="2651443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BE00838E-03F1-B4D4-BD2D-8D96F12E9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34753" y="4175255"/>
                <a:ext cx="2785583" cy="2651443"/>
              </a:xfrm>
              <a:prstGeom prst="rect">
                <a:avLst/>
              </a:prstGeom>
            </p:spPr>
          </p:pic>
          <p:sp>
            <p:nvSpPr>
              <p:cNvPr id="52" name="楕円 47">
                <a:extLst>
                  <a:ext uri="{FF2B5EF4-FFF2-40B4-BE49-F238E27FC236}">
                    <a16:creationId xmlns:a16="http://schemas.microsoft.com/office/drawing/2014/main" id="{29B918CD-B772-02E0-3161-615DFA991AB4}"/>
                  </a:ext>
                </a:extLst>
              </p:cNvPr>
              <p:cNvSpPr/>
              <p:nvPr/>
            </p:nvSpPr>
            <p:spPr>
              <a:xfrm rot="1885354">
                <a:off x="4597493" y="4728087"/>
                <a:ext cx="257507" cy="54687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sp>
            <p:nvSpPr>
              <p:cNvPr id="53" name="楕円 47">
                <a:extLst>
                  <a:ext uri="{FF2B5EF4-FFF2-40B4-BE49-F238E27FC236}">
                    <a16:creationId xmlns:a16="http://schemas.microsoft.com/office/drawing/2014/main" id="{6B8C147F-81AF-2113-4F7F-47D49794E637}"/>
                  </a:ext>
                </a:extLst>
              </p:cNvPr>
              <p:cNvSpPr/>
              <p:nvPr/>
            </p:nvSpPr>
            <p:spPr>
              <a:xfrm>
                <a:off x="5190309" y="4936303"/>
                <a:ext cx="333075" cy="32760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  <p:sp>
            <p:nvSpPr>
              <p:cNvPr id="54" name="楕円 47">
                <a:extLst>
                  <a:ext uri="{FF2B5EF4-FFF2-40B4-BE49-F238E27FC236}">
                    <a16:creationId xmlns:a16="http://schemas.microsoft.com/office/drawing/2014/main" id="{6C8B6E56-8C96-7B6E-633F-997A26AAD195}"/>
                  </a:ext>
                </a:extLst>
              </p:cNvPr>
              <p:cNvSpPr/>
              <p:nvPr/>
            </p:nvSpPr>
            <p:spPr>
              <a:xfrm rot="7699453">
                <a:off x="5074809" y="5239395"/>
                <a:ext cx="1519894" cy="8744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メイリオ"/>
                  <a:cs typeface="+mn-cs"/>
                </a:endParaRPr>
              </a:p>
            </p:txBody>
          </p: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9DA611A6-C3B6-4613-1628-2B98D591E812}"/>
                </a:ext>
              </a:extLst>
            </p:cNvPr>
            <p:cNvSpPr txBox="1"/>
            <p:nvPr/>
          </p:nvSpPr>
          <p:spPr>
            <a:xfrm>
              <a:off x="4600716" y="3313143"/>
              <a:ext cx="2828547" cy="46166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メイリオ"/>
                  <a:ea typeface="メイリオ"/>
                </a:rPr>
                <a:t>13:40</a:t>
              </a: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　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 Disaster risk forecast after 3 hours;</a:t>
              </a: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 </a:t>
              </a:r>
              <a:r>
                <a:rPr kumimoji="0" lang="en-US" altLang="ja-JP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</a:rPr>
                <a:t>16:40</a:t>
              </a: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78B067C-0CF7-9807-4830-DE092018888B}"/>
              </a:ext>
            </a:extLst>
          </p:cNvPr>
          <p:cNvGrpSpPr/>
          <p:nvPr/>
        </p:nvGrpSpPr>
        <p:grpSpPr>
          <a:xfrm>
            <a:off x="212642" y="903195"/>
            <a:ext cx="4392695" cy="6126205"/>
            <a:chOff x="368320" y="796225"/>
            <a:chExt cx="4392695" cy="6126205"/>
          </a:xfrm>
        </p:grpSpPr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751C2338-7752-9322-37CD-9DB63F359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20" r="2" b="-9648"/>
            <a:stretch/>
          </p:blipFill>
          <p:spPr>
            <a:xfrm>
              <a:off x="408522" y="796225"/>
              <a:ext cx="4352493" cy="6126205"/>
            </a:xfrm>
            <a:prstGeom prst="rect">
              <a:avLst/>
            </a:prstGeom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E8F7BF6-6D88-8313-BB8F-D2F14D2F9CC0}"/>
                </a:ext>
              </a:extLst>
            </p:cNvPr>
            <p:cNvSpPr txBox="1"/>
            <p:nvPr/>
          </p:nvSpPr>
          <p:spPr>
            <a:xfrm>
              <a:off x="431800" y="1193800"/>
              <a:ext cx="787395" cy="276999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July 2021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2709788F-7546-D35A-7512-B03F9BCD1C78}"/>
                </a:ext>
              </a:extLst>
            </p:cNvPr>
            <p:cNvSpPr txBox="1"/>
            <p:nvPr/>
          </p:nvSpPr>
          <p:spPr>
            <a:xfrm>
              <a:off x="496921" y="2630291"/>
              <a:ext cx="628698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August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 2021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ADAD984-F7BE-0920-9EF6-EA0FC8AE20CD}"/>
                </a:ext>
              </a:extLst>
            </p:cNvPr>
            <p:cNvSpPr txBox="1"/>
            <p:nvPr/>
          </p:nvSpPr>
          <p:spPr>
            <a:xfrm>
              <a:off x="387370" y="4708830"/>
              <a:ext cx="843501" cy="276999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Sept. 2021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4DC260A-F2A4-3591-6EF1-7AA487695E7A}"/>
                </a:ext>
              </a:extLst>
            </p:cNvPr>
            <p:cNvSpPr txBox="1"/>
            <p:nvPr/>
          </p:nvSpPr>
          <p:spPr>
            <a:xfrm>
              <a:off x="446116" y="5062482"/>
              <a:ext cx="787395" cy="276999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July 2022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C6F610D-6ED2-A6EB-9135-ADC998869AA7}"/>
                </a:ext>
              </a:extLst>
            </p:cNvPr>
            <p:cNvSpPr txBox="1"/>
            <p:nvPr/>
          </p:nvSpPr>
          <p:spPr>
            <a:xfrm>
              <a:off x="368320" y="5724830"/>
              <a:ext cx="843501" cy="276999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rPr>
                <a:t>Sept. 2022</a:t>
              </a:r>
              <a:endPara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00DD0B3-F798-9613-7416-A56D04053306}"/>
              </a:ext>
            </a:extLst>
          </p:cNvPr>
          <p:cNvSpPr txBox="1"/>
          <p:nvPr/>
        </p:nvSpPr>
        <p:spPr>
          <a:xfrm>
            <a:off x="7411983" y="2291173"/>
            <a:ext cx="1884106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13:36 issued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  “Heavy rain warning”</a:t>
            </a:r>
            <a:endParaRPr lang="ja-JP" altLang="en-US" sz="1200" dirty="0">
              <a:solidFill>
                <a:prstClr val="black"/>
              </a:solidFill>
              <a:latin typeface="メイリオ"/>
              <a:ea typeface="メイリオ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C4790C7-523C-66A3-BE7C-F3E13877F8DF}"/>
              </a:ext>
            </a:extLst>
          </p:cNvPr>
          <p:cNvSpPr txBox="1"/>
          <p:nvPr/>
        </p:nvSpPr>
        <p:spPr>
          <a:xfrm>
            <a:off x="4977411" y="4899518"/>
            <a:ext cx="2351853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14:50 issued “Evacuation</a:t>
            </a:r>
            <a:r>
              <a:rPr lang="ja-JP" altLang="en-US" sz="1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of</a:t>
            </a:r>
            <a:r>
              <a:rPr lang="ja-JP" altLang="en-US" sz="1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the</a:t>
            </a:r>
            <a:r>
              <a:rPr lang="ja-JP" altLang="en-US" sz="1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elderly,</a:t>
            </a:r>
            <a:r>
              <a:rPr lang="ja-JP" altLang="en-US" sz="1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メイリオ"/>
                <a:ea typeface="メイリオ"/>
              </a:rPr>
              <a:t>etc</a:t>
            </a:r>
            <a:r>
              <a:rPr lang="en-US" altLang="ja-JP" sz="1200" dirty="0">
                <a:solidFill>
                  <a:prstClr val="black"/>
                </a:solidFill>
                <a:latin typeface="メイリオ"/>
                <a:ea typeface="メイリオ"/>
              </a:rPr>
              <a:t>”</a:t>
            </a:r>
            <a:endParaRPr lang="ja-JP" altLang="en-US" sz="1200" dirty="0">
              <a:solidFill>
                <a:prstClr val="black"/>
              </a:solidFill>
              <a:latin typeface="メイリオ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98550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9" y="-8108"/>
            <a:ext cx="7546644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Integrated Water-Related Disaster Information System for Municipalities (IDR4M)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12</a:t>
            </a:fld>
            <a:endParaRPr lang="en-US" altLang="ja-JP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9C6BC4-CDB4-0568-5519-5FAA78883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39188"/>
            <a:ext cx="2303028" cy="72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7024315-AFAD-E604-BDCB-6314B1B02BD1}"/>
              </a:ext>
            </a:extLst>
          </p:cNvPr>
          <p:cNvGrpSpPr/>
          <p:nvPr/>
        </p:nvGrpSpPr>
        <p:grpSpPr>
          <a:xfrm>
            <a:off x="7029304" y="1475113"/>
            <a:ext cx="2377869" cy="1794977"/>
            <a:chOff x="6674660" y="694182"/>
            <a:chExt cx="2377869" cy="179497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DE2D7880-54B9-5979-7AB8-EAB18C76C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45" t="17863" r="21920"/>
            <a:stretch/>
          </p:blipFill>
          <p:spPr>
            <a:xfrm>
              <a:off x="6674660" y="775524"/>
              <a:ext cx="2377869" cy="1713635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C9C5C02-4F92-AC4C-A1EC-AA817CE4A260}"/>
                </a:ext>
              </a:extLst>
            </p:cNvPr>
            <p:cNvSpPr txBox="1"/>
            <p:nvPr/>
          </p:nvSpPr>
          <p:spPr>
            <a:xfrm>
              <a:off x="6674660" y="694182"/>
              <a:ext cx="237462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Obihiro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City,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Shintoku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Town,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Sikaoi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Town and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Memuro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Town, Hokkaido</a:t>
              </a: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247A20-9EDB-C77B-21C6-FFF92202C7DB}"/>
              </a:ext>
            </a:extLst>
          </p:cNvPr>
          <p:cNvSpPr txBox="1"/>
          <p:nvPr/>
        </p:nvSpPr>
        <p:spPr>
          <a:xfrm>
            <a:off x="300212" y="789987"/>
            <a:ext cx="9289680" cy="584775"/>
          </a:xfrm>
          <a:prstGeom prst="rect">
            <a:avLst/>
          </a:prstGeom>
          <a:noFill/>
          <a:ln w="28575">
            <a:solidFill>
              <a:srgbClr val="109CDA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Ø"/>
              <a:defRPr/>
            </a:pPr>
            <a:r>
              <a:rPr kumimoji="1" lang="en-US" altLang="ja-JP" sz="1600" dirty="0">
                <a:solidFill>
                  <a:prstClr val="black"/>
                </a:solidFill>
                <a:ea typeface="Meiryo UI" panose="020B0604030504040204" pitchFamily="50" charset="-128"/>
              </a:rPr>
              <a:t>Selected 18 municipalities from whole Japan in terms of different topography and characteristics. 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  <a:defRPr/>
            </a:pPr>
            <a:r>
              <a:rPr kumimoji="1" lang="en-US" altLang="ja-JP" sz="1600" dirty="0">
                <a:solidFill>
                  <a:prstClr val="black"/>
                </a:solidFill>
                <a:ea typeface="Meiryo UI" panose="020B0604030504040204" pitchFamily="50" charset="-128"/>
              </a:rPr>
              <a:t>Conducted demonstration experiment in the model municipalities.</a:t>
            </a:r>
            <a:endParaRPr kumimoji="1" lang="ja-JP" altLang="en-US" sz="1600" dirty="0">
              <a:solidFill>
                <a:prstClr val="black"/>
              </a:solidFill>
              <a:ea typeface="Meiryo UI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544646E-3859-F3D6-D22F-81410AC5577C}"/>
              </a:ext>
            </a:extLst>
          </p:cNvPr>
          <p:cNvGrpSpPr/>
          <p:nvPr/>
        </p:nvGrpSpPr>
        <p:grpSpPr>
          <a:xfrm>
            <a:off x="3812799" y="2731602"/>
            <a:ext cx="3356037" cy="3244265"/>
            <a:chOff x="4015955" y="1457894"/>
            <a:chExt cx="4474716" cy="432568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75EFF2E-71C3-34F7-7FEF-2B1239CAF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55" y="1457894"/>
              <a:ext cx="4474716" cy="4325687"/>
            </a:xfrm>
            <a:prstGeom prst="rect">
              <a:avLst/>
            </a:prstGeom>
          </p:spPr>
        </p:pic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58631624-4C60-CD8C-281E-D9E87A0970F0}"/>
                </a:ext>
              </a:extLst>
            </p:cNvPr>
            <p:cNvSpPr/>
            <p:nvPr/>
          </p:nvSpPr>
          <p:spPr>
            <a:xfrm>
              <a:off x="6010760" y="3930167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D0BCD3C4-0385-20FF-33C0-D8465475EA2C}"/>
                </a:ext>
              </a:extLst>
            </p:cNvPr>
            <p:cNvSpPr/>
            <p:nvPr/>
          </p:nvSpPr>
          <p:spPr>
            <a:xfrm>
              <a:off x="6621919" y="4019530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09F6CA75-4BFF-6E84-9E09-262FF30C766E}"/>
                </a:ext>
              </a:extLst>
            </p:cNvPr>
            <p:cNvSpPr/>
            <p:nvPr/>
          </p:nvSpPr>
          <p:spPr>
            <a:xfrm>
              <a:off x="6359103" y="4316390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28A2AB4D-8719-F935-B527-18348406E66A}"/>
                </a:ext>
              </a:extLst>
            </p:cNvPr>
            <p:cNvSpPr/>
            <p:nvPr/>
          </p:nvSpPr>
          <p:spPr>
            <a:xfrm>
              <a:off x="5307439" y="4664731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9D8F242C-4362-E67A-6C2E-AA7429C2423C}"/>
                </a:ext>
              </a:extLst>
            </p:cNvPr>
            <p:cNvSpPr/>
            <p:nvPr/>
          </p:nvSpPr>
          <p:spPr>
            <a:xfrm>
              <a:off x="6449536" y="3814569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A209BE6B-C354-6DA3-32F0-34C4C6FDDCB1}"/>
                </a:ext>
              </a:extLst>
            </p:cNvPr>
            <p:cNvSpPr/>
            <p:nvPr/>
          </p:nvSpPr>
          <p:spPr>
            <a:xfrm>
              <a:off x="7265128" y="2228605"/>
              <a:ext cx="109459" cy="109459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B1CFEC5F-2A7A-26D6-F18A-DBFD27EF60F2}"/>
                </a:ext>
              </a:extLst>
            </p:cNvPr>
            <p:cNvSpPr/>
            <p:nvPr/>
          </p:nvSpPr>
          <p:spPr>
            <a:xfrm>
              <a:off x="4520343" y="4844526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95F470AB-5378-F857-B901-BEDD1448F31C}"/>
                </a:ext>
              </a:extLst>
            </p:cNvPr>
            <p:cNvSpPr/>
            <p:nvPr/>
          </p:nvSpPr>
          <p:spPr>
            <a:xfrm>
              <a:off x="5232614" y="4496185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C9C481CC-DB5D-FE74-4CA0-E7B7FE781887}"/>
                </a:ext>
              </a:extLst>
            </p:cNvPr>
            <p:cNvSpPr/>
            <p:nvPr/>
          </p:nvSpPr>
          <p:spPr>
            <a:xfrm>
              <a:off x="5470896" y="4486137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37E16B89-C13F-702B-08C6-74EBEF902E4A}"/>
                </a:ext>
              </a:extLst>
            </p:cNvPr>
            <p:cNvSpPr/>
            <p:nvPr/>
          </p:nvSpPr>
          <p:spPr>
            <a:xfrm>
              <a:off x="5625036" y="4326438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843C7697-7B19-0274-51BA-D61AC901FE49}"/>
                </a:ext>
              </a:extLst>
            </p:cNvPr>
            <p:cNvSpPr/>
            <p:nvPr/>
          </p:nvSpPr>
          <p:spPr>
            <a:xfrm>
              <a:off x="6646505" y="4263081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C589F941-8870-251D-653B-5A97A709ADE0}"/>
                </a:ext>
              </a:extLst>
            </p:cNvPr>
            <p:cNvSpPr/>
            <p:nvPr/>
          </p:nvSpPr>
          <p:spPr>
            <a:xfrm>
              <a:off x="6701235" y="4118941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03BA9055-48B0-1DFF-314D-7EC96793B6B2}"/>
                </a:ext>
              </a:extLst>
            </p:cNvPr>
            <p:cNvSpPr/>
            <p:nvPr/>
          </p:nvSpPr>
          <p:spPr>
            <a:xfrm>
              <a:off x="6776445" y="4316391"/>
              <a:ext cx="109459" cy="10945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Arial" panose="020B0604020202020204" pitchFamily="34" charset="0"/>
                <a:ea typeface="メイリオ"/>
              </a:endParaRPr>
            </a:p>
          </p:txBody>
        </p:sp>
      </p:grp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3B22F6F-F7B1-36FB-E6F2-8F5E3894AA82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402880" y="3128348"/>
            <a:ext cx="2513147" cy="1886458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B73AE95-8A7D-DC6D-2E5C-3CD2118C4885}"/>
              </a:ext>
            </a:extLst>
          </p:cNvPr>
          <p:cNvGrpSpPr/>
          <p:nvPr/>
        </p:nvGrpSpPr>
        <p:grpSpPr>
          <a:xfrm>
            <a:off x="2545845" y="3231858"/>
            <a:ext cx="1990849" cy="1503065"/>
            <a:chOff x="2191201" y="2450927"/>
            <a:chExt cx="1990849" cy="1503065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4E6165B-FDD8-396F-2031-F54D06E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801" t="28258" r="23388"/>
            <a:stretch/>
          </p:blipFill>
          <p:spPr>
            <a:xfrm>
              <a:off x="2191201" y="2450927"/>
              <a:ext cx="1990849" cy="1503065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7BD0CDE-A160-B14C-BCED-101A1796D26C}"/>
                </a:ext>
              </a:extLst>
            </p:cNvPr>
            <p:cNvSpPr txBox="1"/>
            <p:nvPr/>
          </p:nvSpPr>
          <p:spPr>
            <a:xfrm>
              <a:off x="2197520" y="2459297"/>
              <a:ext cx="146855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Meiryo UI" panose="020B0604030504040204" pitchFamily="50" charset="-128"/>
                </a:rPr>
                <a:t>Maizuru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 City, Kyoto</a:t>
              </a:r>
              <a:endParaRPr kumimoji="1" lang="en-US" altLang="ja-JP" sz="900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44D5B1E-79E8-B72F-B3DE-A2BA515B4DDB}"/>
              </a:ext>
            </a:extLst>
          </p:cNvPr>
          <p:cNvGrpSpPr/>
          <p:nvPr/>
        </p:nvGrpSpPr>
        <p:grpSpPr>
          <a:xfrm>
            <a:off x="4820087" y="1491581"/>
            <a:ext cx="1965738" cy="1307430"/>
            <a:chOff x="4452743" y="710650"/>
            <a:chExt cx="1965738" cy="1307430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FAFE971F-B90F-20F8-D465-E819F34C3B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2743" y="710650"/>
              <a:ext cx="1965738" cy="1307430"/>
              <a:chOff x="3931261" y="4344316"/>
              <a:chExt cx="2164739" cy="1392319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B712CCAA-081A-4520-158D-83E64B8F0C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85" b="-1"/>
              <a:stretch/>
            </p:blipFill>
            <p:spPr>
              <a:xfrm>
                <a:off x="3931261" y="4962957"/>
                <a:ext cx="1173362" cy="773678"/>
              </a:xfrm>
              <a:prstGeom prst="rect">
                <a:avLst/>
              </a:prstGeom>
            </p:spPr>
          </p:pic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400A2CEA-BDEB-9A26-A24F-48DFE59AA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9" t="22791" r="14444" b="24707"/>
              <a:stretch/>
            </p:blipFill>
            <p:spPr>
              <a:xfrm>
                <a:off x="3931261" y="4344316"/>
                <a:ext cx="1173362" cy="627100"/>
              </a:xfrm>
              <a:prstGeom prst="rect">
                <a:avLst/>
              </a:prstGeom>
            </p:spPr>
          </p:pic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7B6D2A6C-4F17-16FB-BCEF-D4DF3F872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33" b="10518"/>
              <a:stretch/>
            </p:blipFill>
            <p:spPr bwMode="auto">
              <a:xfrm>
                <a:off x="5114093" y="4347491"/>
                <a:ext cx="981907" cy="5232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id="{2EE146B8-4355-5F2B-2C65-57F57F9081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993" r="13237" b="21323"/>
              <a:stretch/>
            </p:blipFill>
            <p:spPr bwMode="auto">
              <a:xfrm>
                <a:off x="5114093" y="4867536"/>
                <a:ext cx="981907" cy="855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DF0F60D-465E-4C3F-785C-31C4017B7F48}"/>
                </a:ext>
              </a:extLst>
            </p:cNvPr>
            <p:cNvSpPr txBox="1"/>
            <p:nvPr/>
          </p:nvSpPr>
          <p:spPr>
            <a:xfrm>
              <a:off x="4452743" y="712656"/>
              <a:ext cx="1567057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Ngaoka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Citym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Niigata</a:t>
              </a:r>
              <a:endParaRPr kumimoji="1" lang="en-US" altLang="ja-JP" sz="900" dirty="0">
                <a:solidFill>
                  <a:prstClr val="black"/>
                </a:solidFill>
                <a:ea typeface="メイリオ"/>
              </a:endParaRPr>
            </a:p>
          </p:txBody>
        </p:sp>
      </p:grp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3481592-F6A9-2BA5-5BC2-B79940F8EB22}"/>
              </a:ext>
            </a:extLst>
          </p:cNvPr>
          <p:cNvCxnSpPr>
            <a:cxnSpLocks/>
            <a:stCxn id="17" idx="6"/>
            <a:endCxn id="5" idx="1"/>
          </p:cNvCxnSpPr>
          <p:nvPr/>
        </p:nvCxnSpPr>
        <p:spPr>
          <a:xfrm flipV="1">
            <a:off x="6331773" y="1659779"/>
            <a:ext cx="697531" cy="1690903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03F1A79F-88FA-B67F-6D6A-CCB37709A903}"/>
              </a:ext>
            </a:extLst>
          </p:cNvPr>
          <p:cNvCxnSpPr>
            <a:cxnSpLocks/>
            <a:stCxn id="13" idx="7"/>
            <a:endCxn id="107" idx="1"/>
          </p:cNvCxnSpPr>
          <p:nvPr/>
        </p:nvCxnSpPr>
        <p:spPr>
          <a:xfrm flipV="1">
            <a:off x="5837344" y="3350933"/>
            <a:ext cx="760154" cy="1313918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BB6FB523-71F0-094F-77F2-6768417EA614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5908853" y="4768434"/>
            <a:ext cx="1837686" cy="142517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139B35BB-4FAA-8050-F877-E9014B5E44D6}"/>
              </a:ext>
            </a:extLst>
          </p:cNvPr>
          <p:cNvCxnSpPr>
            <a:cxnSpLocks/>
            <a:stCxn id="24" idx="6"/>
            <a:endCxn id="89" idx="1"/>
          </p:cNvCxnSpPr>
          <p:nvPr/>
        </p:nvCxnSpPr>
        <p:spPr>
          <a:xfrm>
            <a:off x="5965261" y="4916522"/>
            <a:ext cx="1601496" cy="513939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9A7785B-227E-A37D-CCE1-95C676076599}"/>
              </a:ext>
            </a:extLst>
          </p:cNvPr>
          <p:cNvCxnSpPr>
            <a:cxnSpLocks/>
            <a:stCxn id="22" idx="4"/>
            <a:endCxn id="101" idx="0"/>
          </p:cNvCxnSpPr>
          <p:nvPr/>
        </p:nvCxnSpPr>
        <p:spPr>
          <a:xfrm>
            <a:off x="5826759" y="4917586"/>
            <a:ext cx="922003" cy="418708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6BDBC63C-0A96-6D64-BB10-F63D8E9491EF}"/>
              </a:ext>
            </a:extLst>
          </p:cNvPr>
          <p:cNvCxnSpPr>
            <a:cxnSpLocks/>
            <a:stCxn id="14" idx="4"/>
            <a:endCxn id="104" idx="0"/>
          </p:cNvCxnSpPr>
          <p:nvPr/>
        </p:nvCxnSpPr>
        <p:spPr>
          <a:xfrm flipH="1">
            <a:off x="5238600" y="4957568"/>
            <a:ext cx="372607" cy="301763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887B613-E877-FB98-6430-9390CA28A8B9}"/>
              </a:ext>
            </a:extLst>
          </p:cNvPr>
          <p:cNvCxnSpPr>
            <a:cxnSpLocks/>
            <a:stCxn id="31" idx="2"/>
            <a:endCxn id="16" idx="1"/>
          </p:cNvCxnSpPr>
          <p:nvPr/>
        </p:nvCxnSpPr>
        <p:spPr>
          <a:xfrm>
            <a:off x="5603616" y="1724419"/>
            <a:ext cx="46391" cy="2786711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5D85D65C-E611-C951-9799-174B9EDBB32E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665277" y="3094870"/>
            <a:ext cx="684673" cy="1490937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0B4840AF-B3F6-CF38-4507-C61340ADB7F7}"/>
              </a:ext>
            </a:extLst>
          </p:cNvPr>
          <p:cNvCxnSpPr>
            <a:cxnSpLocks/>
            <a:stCxn id="27" idx="2"/>
            <a:endCxn id="21" idx="0"/>
          </p:cNvCxnSpPr>
          <p:nvPr/>
        </p:nvCxnSpPr>
        <p:spPr>
          <a:xfrm>
            <a:off x="3541270" y="4734923"/>
            <a:ext cx="1519387" cy="148087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67D1607-C889-3A8F-6D2A-BFD6095137E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421616" y="4734923"/>
            <a:ext cx="2315699" cy="287419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33C02A7D-8DB1-8885-5DAC-AFB47FC16B19}"/>
              </a:ext>
            </a:extLst>
          </p:cNvPr>
          <p:cNvCxnSpPr>
            <a:cxnSpLocks/>
          </p:cNvCxnSpPr>
          <p:nvPr/>
        </p:nvCxnSpPr>
        <p:spPr>
          <a:xfrm flipV="1">
            <a:off x="2208205" y="5192014"/>
            <a:ext cx="1994908" cy="151403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8CDFAE52-00D1-F26D-255D-00541DADC9A0}"/>
              </a:ext>
            </a:extLst>
          </p:cNvPr>
          <p:cNvCxnSpPr>
            <a:cxnSpLocks/>
            <a:stCxn id="110" idx="3"/>
            <a:endCxn id="15" idx="3"/>
          </p:cNvCxnSpPr>
          <p:nvPr/>
        </p:nvCxnSpPr>
        <p:spPr>
          <a:xfrm flipV="1">
            <a:off x="3883315" y="5206802"/>
            <a:ext cx="910119" cy="117281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8840F764-FD49-B7E9-757A-AA6ECA2C65C5}"/>
              </a:ext>
            </a:extLst>
          </p:cNvPr>
          <p:cNvGrpSpPr/>
          <p:nvPr/>
        </p:nvGrpSpPr>
        <p:grpSpPr>
          <a:xfrm>
            <a:off x="391056" y="1483082"/>
            <a:ext cx="2031712" cy="1651437"/>
            <a:chOff x="36412" y="702151"/>
            <a:chExt cx="2031712" cy="1651437"/>
          </a:xfrm>
        </p:grpSpPr>
        <p:pic>
          <p:nvPicPr>
            <p:cNvPr id="77" name="図 76" descr="病室にいる人々&#10;&#10;中程度の精度で自動的に生成された説明">
              <a:extLst>
                <a:ext uri="{FF2B5EF4-FFF2-40B4-BE49-F238E27FC236}">
                  <a16:creationId xmlns:a16="http://schemas.microsoft.com/office/drawing/2014/main" id="{303D03D4-65C6-9CA7-7FF1-54831B55F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086"/>
            <a:stretch/>
          </p:blipFill>
          <p:spPr>
            <a:xfrm>
              <a:off x="36412" y="713605"/>
              <a:ext cx="2031712" cy="163998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3E8AC3FC-D423-78A8-4EC1-79BB8C5855FE}"/>
                </a:ext>
              </a:extLst>
            </p:cNvPr>
            <p:cNvSpPr txBox="1"/>
            <p:nvPr/>
          </p:nvSpPr>
          <p:spPr>
            <a:xfrm>
              <a:off x="36412" y="702151"/>
              <a:ext cx="17216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Kakogawa City, Hyogo</a:t>
              </a:r>
              <a:endParaRPr kumimoji="1" lang="en-US" altLang="ja-JP" sz="900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A5E82298-494E-5CA1-1FF3-02B878C49BF9}"/>
              </a:ext>
            </a:extLst>
          </p:cNvPr>
          <p:cNvGrpSpPr/>
          <p:nvPr/>
        </p:nvGrpSpPr>
        <p:grpSpPr>
          <a:xfrm>
            <a:off x="392264" y="3226388"/>
            <a:ext cx="2048716" cy="1539758"/>
            <a:chOff x="-480" y="2445457"/>
            <a:chExt cx="2048716" cy="1539758"/>
          </a:xfrm>
        </p:grpSpPr>
        <p:pic>
          <p:nvPicPr>
            <p:cNvPr id="80" name="図 79" descr="屋内, 人, 天井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671757EE-2CFB-0467-6762-22B7D5E2F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" y="2453118"/>
              <a:ext cx="2042796" cy="1532097"/>
            </a:xfrm>
            <a:prstGeom prst="rect">
              <a:avLst/>
            </a:prstGeom>
          </p:spPr>
        </p:pic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28888C5F-9AE6-5307-F52F-78C018A285B0}"/>
                </a:ext>
              </a:extLst>
            </p:cNvPr>
            <p:cNvSpPr txBox="1"/>
            <p:nvPr/>
          </p:nvSpPr>
          <p:spPr>
            <a:xfrm>
              <a:off x="-480" y="2445457"/>
              <a:ext cx="1748659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Takahashi City, Okayama</a:t>
              </a:r>
              <a:endParaRPr kumimoji="1" lang="ja-JP" altLang="en-US" sz="900" b="1" u="sng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D3D1DF73-3C04-5C65-322F-DDEFFD7B1F1D}"/>
              </a:ext>
            </a:extLst>
          </p:cNvPr>
          <p:cNvGrpSpPr/>
          <p:nvPr/>
        </p:nvGrpSpPr>
        <p:grpSpPr>
          <a:xfrm>
            <a:off x="410980" y="4870310"/>
            <a:ext cx="2080486" cy="1412896"/>
            <a:chOff x="-13514" y="4102079"/>
            <a:chExt cx="2080486" cy="1412896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72284FB5-0E9E-647A-9001-7FACEA8E6FA0}"/>
                </a:ext>
              </a:extLst>
            </p:cNvPr>
            <p:cNvGrpSpPr/>
            <p:nvPr/>
          </p:nvGrpSpPr>
          <p:grpSpPr>
            <a:xfrm>
              <a:off x="-11018" y="4102079"/>
              <a:ext cx="2077990" cy="1412896"/>
              <a:chOff x="19664" y="5065243"/>
              <a:chExt cx="2482939" cy="1688234"/>
            </a:xfrm>
          </p:grpSpPr>
          <p:pic>
            <p:nvPicPr>
              <p:cNvPr id="85" name="図 84" descr="グラフィカル ユーザー インターフェイス, アプリケーション, マップ&#10;&#10;自動的に生成された説明">
                <a:extLst>
                  <a:ext uri="{FF2B5EF4-FFF2-40B4-BE49-F238E27FC236}">
                    <a16:creationId xmlns:a16="http://schemas.microsoft.com/office/drawing/2014/main" id="{8BAF2477-D122-2820-FA82-2AE940587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14953" t="7975" b="5286"/>
              <a:stretch/>
            </p:blipFill>
            <p:spPr>
              <a:xfrm>
                <a:off x="19664" y="5065243"/>
                <a:ext cx="2482939" cy="1688234"/>
              </a:xfrm>
              <a:prstGeom prst="rect">
                <a:avLst/>
              </a:prstGeom>
            </p:spPr>
          </p:pic>
          <p:sp>
            <p:nvSpPr>
              <p:cNvPr id="86" name="楕円 85">
                <a:extLst>
                  <a:ext uri="{FF2B5EF4-FFF2-40B4-BE49-F238E27FC236}">
                    <a16:creationId xmlns:a16="http://schemas.microsoft.com/office/drawing/2014/main" id="{8C2F95CE-30CD-C46B-BFB0-4798F3C51DA1}"/>
                  </a:ext>
                </a:extLst>
              </p:cNvPr>
              <p:cNvSpPr/>
              <p:nvPr/>
            </p:nvSpPr>
            <p:spPr>
              <a:xfrm>
                <a:off x="1286454" y="5896539"/>
                <a:ext cx="379090" cy="38042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A6D2334-BFCC-0664-5B32-AC1667BDFE2D}"/>
                </a:ext>
              </a:extLst>
            </p:cNvPr>
            <p:cNvSpPr txBox="1"/>
            <p:nvPr/>
          </p:nvSpPr>
          <p:spPr>
            <a:xfrm>
              <a:off x="-13514" y="4102079"/>
              <a:ext cx="164777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Toho Village, Fukuoka</a:t>
              </a:r>
              <a:endParaRPr kumimoji="1" lang="en-US" altLang="ja-JP" sz="900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739F5667-040B-73E9-B4C6-3390F9A12E05}"/>
              </a:ext>
            </a:extLst>
          </p:cNvPr>
          <p:cNvGrpSpPr/>
          <p:nvPr/>
        </p:nvGrpSpPr>
        <p:grpSpPr>
          <a:xfrm>
            <a:off x="7566757" y="5302916"/>
            <a:ext cx="1837833" cy="1366444"/>
            <a:chOff x="7212113" y="4863712"/>
            <a:chExt cx="1837833" cy="1366444"/>
          </a:xfrm>
        </p:grpSpPr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E2045239-1713-24C8-FF9D-FF51D7E2A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7"/>
            <a:stretch/>
          </p:blipFill>
          <p:spPr>
            <a:xfrm>
              <a:off x="7212113" y="4863712"/>
              <a:ext cx="1837833" cy="1366444"/>
            </a:xfrm>
            <a:prstGeom prst="rect">
              <a:avLst/>
            </a:prstGeom>
          </p:spPr>
        </p:pic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D749052F-B41B-158C-C919-BF1447663D10}"/>
                </a:ext>
              </a:extLst>
            </p:cNvPr>
            <p:cNvSpPr txBox="1"/>
            <p:nvPr/>
          </p:nvSpPr>
          <p:spPr>
            <a:xfrm>
              <a:off x="7212113" y="4875841"/>
              <a:ext cx="1365005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Meiryo UI" panose="020B0604030504040204" pitchFamily="50" charset="-128"/>
                </a:rPr>
                <a:t>Katori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Meiryo UI" panose="020B0604030504040204" pitchFamily="50" charset="-128"/>
                </a:rPr>
                <a:t>Citym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 Chiba</a:t>
              </a:r>
            </a:p>
          </p:txBody>
        </p:sp>
      </p:grpSp>
      <p:sp>
        <p:nvSpPr>
          <p:cNvPr id="90" name="楕円 89">
            <a:extLst>
              <a:ext uri="{FF2B5EF4-FFF2-40B4-BE49-F238E27FC236}">
                <a16:creationId xmlns:a16="http://schemas.microsoft.com/office/drawing/2014/main" id="{8689D333-F582-73C4-06C4-1B499C8D52C3}"/>
              </a:ext>
            </a:extLst>
          </p:cNvPr>
          <p:cNvSpPr/>
          <p:nvPr/>
        </p:nvSpPr>
        <p:spPr>
          <a:xfrm>
            <a:off x="8220899" y="5453783"/>
            <a:ext cx="185714" cy="1853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latin typeface="Arial" panose="020B0604020202020204" pitchFamily="34" charset="0"/>
            </a:endParaRPr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1919ABEF-D837-CB2D-68AB-E020C12B5C00}"/>
              </a:ext>
            </a:extLst>
          </p:cNvPr>
          <p:cNvSpPr/>
          <p:nvPr/>
        </p:nvSpPr>
        <p:spPr>
          <a:xfrm>
            <a:off x="9012753" y="5798810"/>
            <a:ext cx="185714" cy="1853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latin typeface="Arial" panose="020B0604020202020204" pitchFamily="34" charset="0"/>
            </a:endParaRPr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371181BA-27EC-B32B-0E09-E6D71379E0EE}"/>
              </a:ext>
            </a:extLst>
          </p:cNvPr>
          <p:cNvGrpSpPr/>
          <p:nvPr/>
        </p:nvGrpSpPr>
        <p:grpSpPr>
          <a:xfrm>
            <a:off x="2573857" y="1448348"/>
            <a:ext cx="2095343" cy="1609408"/>
            <a:chOff x="2219213" y="690567"/>
            <a:chExt cx="2095343" cy="160940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01AA97EB-C56C-56B4-006B-6E4991507F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22880" y="917595"/>
              <a:ext cx="2091676" cy="1382380"/>
              <a:chOff x="3452734" y="2044666"/>
              <a:chExt cx="2394854" cy="1371641"/>
            </a:xfrm>
          </p:grpSpPr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3E49D339-4C1D-BA09-31DC-8DF07355FF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harpenSoften amoun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10" t="42034" r="15738" b="5380"/>
              <a:stretch/>
            </p:blipFill>
            <p:spPr>
              <a:xfrm>
                <a:off x="3452734" y="2722009"/>
                <a:ext cx="1256089" cy="676284"/>
              </a:xfrm>
              <a:prstGeom prst="rect">
                <a:avLst/>
              </a:prstGeom>
            </p:spPr>
          </p:pic>
          <p:pic>
            <p:nvPicPr>
              <p:cNvPr id="96" name="図 95">
                <a:extLst>
                  <a:ext uri="{FF2B5EF4-FFF2-40B4-BE49-F238E27FC236}">
                    <a16:creationId xmlns:a16="http://schemas.microsoft.com/office/drawing/2014/main" id="{02B4D45A-BED7-0FFD-DA13-40BDCC08AC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harpenSoften amount="-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31" t="35842" r="13312" b="14225"/>
              <a:stretch/>
            </p:blipFill>
            <p:spPr>
              <a:xfrm>
                <a:off x="3452735" y="2044791"/>
                <a:ext cx="1256089" cy="676285"/>
              </a:xfrm>
              <a:prstGeom prst="rect">
                <a:avLst/>
              </a:prstGeom>
            </p:spPr>
          </p:pic>
          <p:pic>
            <p:nvPicPr>
              <p:cNvPr id="97" name="図 96">
                <a:extLst>
                  <a:ext uri="{FF2B5EF4-FFF2-40B4-BE49-F238E27FC236}">
                    <a16:creationId xmlns:a16="http://schemas.microsoft.com/office/drawing/2014/main" id="{F2D9475B-2783-747C-7127-8D86EBDB4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sharpenSoften amoun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40" r="7946" b="5607"/>
              <a:stretch/>
            </p:blipFill>
            <p:spPr>
              <a:xfrm>
                <a:off x="4716418" y="2044666"/>
                <a:ext cx="1131170" cy="679716"/>
              </a:xfrm>
              <a:prstGeom prst="rect">
                <a:avLst/>
              </a:prstGeom>
            </p:spPr>
          </p:pic>
          <p:pic>
            <p:nvPicPr>
              <p:cNvPr id="98" name="図 97">
                <a:extLst>
                  <a:ext uri="{FF2B5EF4-FFF2-40B4-BE49-F238E27FC236}">
                    <a16:creationId xmlns:a16="http://schemas.microsoft.com/office/drawing/2014/main" id="{BF09CA0C-AFD9-B906-E2B6-E68408C535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6" t="27302" r="53136" b="48377"/>
              <a:stretch/>
            </p:blipFill>
            <p:spPr>
              <a:xfrm>
                <a:off x="4716417" y="2736591"/>
                <a:ext cx="1131171" cy="679716"/>
              </a:xfrm>
              <a:prstGeom prst="rect">
                <a:avLst/>
              </a:prstGeom>
            </p:spPr>
          </p:pic>
        </p:grp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4EB2E82B-1E9A-C717-4EFC-B176C42499BA}"/>
                </a:ext>
              </a:extLst>
            </p:cNvPr>
            <p:cNvSpPr txBox="1"/>
            <p:nvPr/>
          </p:nvSpPr>
          <p:spPr>
            <a:xfrm>
              <a:off x="2219213" y="690567"/>
              <a:ext cx="139077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Himi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City, Toyama</a:t>
              </a: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B5C7F2AB-D62E-9E9A-6B80-5FBE47AED806}"/>
              </a:ext>
            </a:extLst>
          </p:cNvPr>
          <p:cNvGrpSpPr/>
          <p:nvPr/>
        </p:nvGrpSpPr>
        <p:grpSpPr>
          <a:xfrm>
            <a:off x="6015679" y="5336294"/>
            <a:ext cx="1466165" cy="1313102"/>
            <a:chOff x="5661035" y="4846290"/>
            <a:chExt cx="1466165" cy="1313102"/>
          </a:xfrm>
        </p:grpSpPr>
        <p:pic>
          <p:nvPicPr>
            <p:cNvPr id="100" name="コンテンツ プレースホルダー 4">
              <a:extLst>
                <a:ext uri="{FF2B5EF4-FFF2-40B4-BE49-F238E27FC236}">
                  <a16:creationId xmlns:a16="http://schemas.microsoft.com/office/drawing/2014/main" id="{4B42EF21-7711-ADB8-028B-814E7F887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35" t="9949" b="6145"/>
            <a:stretch/>
          </p:blipFill>
          <p:spPr>
            <a:xfrm>
              <a:off x="5661035" y="5088065"/>
              <a:ext cx="1450019" cy="1071327"/>
            </a:xfrm>
            <a:prstGeom prst="rect">
              <a:avLst/>
            </a:prstGeom>
          </p:spPr>
        </p:pic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71336F1B-70C8-4C07-E5B2-2DC03B4FC4BA}"/>
                </a:ext>
              </a:extLst>
            </p:cNvPr>
            <p:cNvSpPr txBox="1"/>
            <p:nvPr/>
          </p:nvSpPr>
          <p:spPr>
            <a:xfrm>
              <a:off x="5661036" y="4846290"/>
              <a:ext cx="146616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Meiryo UI" panose="020B0604030504040204" pitchFamily="50" charset="-128"/>
                </a:rPr>
                <a:t>Adachi Ward, Tokyo</a:t>
              </a:r>
              <a:endParaRPr kumimoji="1" lang="en-US" altLang="ja-JP" sz="900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DACE13C5-5C58-4580-B705-354CC6D3973D}"/>
              </a:ext>
            </a:extLst>
          </p:cNvPr>
          <p:cNvGrpSpPr/>
          <p:nvPr/>
        </p:nvGrpSpPr>
        <p:grpSpPr>
          <a:xfrm>
            <a:off x="4342398" y="5259331"/>
            <a:ext cx="1536649" cy="1376319"/>
            <a:chOff x="4000454" y="4769327"/>
            <a:chExt cx="1536649" cy="1376319"/>
          </a:xfrm>
        </p:grpSpPr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C9285991-D30B-9D28-52CB-6C3E6370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00454" y="5121870"/>
              <a:ext cx="1536509" cy="1023776"/>
            </a:xfrm>
            <a:prstGeom prst="rect">
              <a:avLst/>
            </a:prstGeom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C64CDFFF-A11A-DD09-78B4-AB971A1C662B}"/>
                </a:ext>
              </a:extLst>
            </p:cNvPr>
            <p:cNvSpPr txBox="1"/>
            <p:nvPr/>
          </p:nvSpPr>
          <p:spPr>
            <a:xfrm>
              <a:off x="4256209" y="4769327"/>
              <a:ext cx="128089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Fujikawaguchiko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Town, Yamanashi</a:t>
              </a:r>
              <a:endParaRPr kumimoji="1" lang="ja-JP" altLang="en-US" sz="900" dirty="0">
                <a:solidFill>
                  <a:prstClr val="black"/>
                </a:solidFill>
                <a:ea typeface="メイリオ"/>
              </a:endParaRP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BA2321EE-706A-49FE-FD89-E68093D7069D}"/>
              </a:ext>
            </a:extLst>
          </p:cNvPr>
          <p:cNvGrpSpPr/>
          <p:nvPr/>
        </p:nvGrpSpPr>
        <p:grpSpPr>
          <a:xfrm>
            <a:off x="6597496" y="3235231"/>
            <a:ext cx="1434460" cy="1299143"/>
            <a:chOff x="6523053" y="2288365"/>
            <a:chExt cx="1434460" cy="1299143"/>
          </a:xfrm>
        </p:grpSpPr>
        <p:pic>
          <p:nvPicPr>
            <p:cNvPr id="106" name="図 105">
              <a:extLst>
                <a:ext uri="{FF2B5EF4-FFF2-40B4-BE49-F238E27FC236}">
                  <a16:creationId xmlns:a16="http://schemas.microsoft.com/office/drawing/2014/main" id="{5E9AEA40-8901-9DA9-618E-27962BBEC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5714" t="5330" r="15688" b="1044"/>
            <a:stretch/>
          </p:blipFill>
          <p:spPr>
            <a:xfrm>
              <a:off x="6523053" y="2527019"/>
              <a:ext cx="1434459" cy="1060489"/>
            </a:xfrm>
            <a:prstGeom prst="rect">
              <a:avLst/>
            </a:prstGeom>
          </p:spPr>
        </p:pic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F928DBF8-49F7-AF5D-4CA3-14DEFCE61C10}"/>
                </a:ext>
              </a:extLst>
            </p:cNvPr>
            <p:cNvSpPr txBox="1"/>
            <p:nvPr/>
          </p:nvSpPr>
          <p:spPr>
            <a:xfrm>
              <a:off x="6523055" y="2288365"/>
              <a:ext cx="1434458" cy="231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Tochigi City, Tochigi</a:t>
              </a:r>
              <a:endParaRPr kumimoji="1" lang="ja-JP" altLang="en-US" sz="900" dirty="0">
                <a:solidFill>
                  <a:srgbClr val="0000FF"/>
                </a:solidFill>
                <a:ea typeface="メイリオ"/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70919CD2-5C56-C7F0-238D-725003DB781D}"/>
              </a:ext>
            </a:extLst>
          </p:cNvPr>
          <p:cNvGrpSpPr/>
          <p:nvPr/>
        </p:nvGrpSpPr>
        <p:grpSpPr>
          <a:xfrm>
            <a:off x="2167616" y="5203832"/>
            <a:ext cx="1731371" cy="1436801"/>
            <a:chOff x="2066972" y="4713828"/>
            <a:chExt cx="1731371" cy="1436801"/>
          </a:xfrm>
        </p:grpSpPr>
        <p:pic>
          <p:nvPicPr>
            <p:cNvPr id="109" name="object 16">
              <a:extLst>
                <a:ext uri="{FF2B5EF4-FFF2-40B4-BE49-F238E27FC236}">
                  <a16:creationId xmlns:a16="http://schemas.microsoft.com/office/drawing/2014/main" id="{DE3663B9-F81C-66C0-A99F-5FAFE96B4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/>
            <a:srcRect l="3157" r="7024"/>
            <a:stretch/>
          </p:blipFill>
          <p:spPr>
            <a:xfrm>
              <a:off x="2066972" y="4713828"/>
              <a:ext cx="1731371" cy="1436801"/>
            </a:xfrm>
            <a:prstGeom prst="rect">
              <a:avLst/>
            </a:prstGeom>
          </p:spPr>
        </p:pic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85892B40-B633-E97C-CA64-B4F1C0BEFBD9}"/>
                </a:ext>
              </a:extLst>
            </p:cNvPr>
            <p:cNvSpPr txBox="1"/>
            <p:nvPr/>
          </p:nvSpPr>
          <p:spPr>
            <a:xfrm>
              <a:off x="2079335" y="4718663"/>
              <a:ext cx="170333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Takamatsu City, Kagawa</a:t>
              </a:r>
              <a:endParaRPr kumimoji="1" lang="en-US" altLang="ja-JP" sz="900" dirty="0">
                <a:solidFill>
                  <a:prstClr val="black"/>
                </a:solidFill>
                <a:ea typeface="メイリオ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04379D48-1C22-55BD-BA1E-41BF6D595AAF}"/>
              </a:ext>
            </a:extLst>
          </p:cNvPr>
          <p:cNvGrpSpPr/>
          <p:nvPr/>
        </p:nvGrpSpPr>
        <p:grpSpPr>
          <a:xfrm>
            <a:off x="7566757" y="4000097"/>
            <a:ext cx="1850739" cy="1236897"/>
            <a:chOff x="6851495" y="3691205"/>
            <a:chExt cx="1850739" cy="1236897"/>
          </a:xfrm>
        </p:grpSpPr>
        <p:pic>
          <p:nvPicPr>
            <p:cNvPr id="112" name="図 111" descr="人, テーブル, コンピュータ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FCD38ECA-4303-853A-9970-88EC3B57E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22"/>
            <a:stretch/>
          </p:blipFill>
          <p:spPr>
            <a:xfrm>
              <a:off x="6851495" y="3711084"/>
              <a:ext cx="1850739" cy="1217018"/>
            </a:xfrm>
            <a:prstGeom prst="rect">
              <a:avLst/>
            </a:prstGeom>
          </p:spPr>
        </p:pic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ABFE8259-DDAF-FD37-9E3A-1C2E4A7F2833}"/>
                </a:ext>
              </a:extLst>
            </p:cNvPr>
            <p:cNvSpPr txBox="1"/>
            <p:nvPr/>
          </p:nvSpPr>
          <p:spPr>
            <a:xfrm>
              <a:off x="6864672" y="3691205"/>
              <a:ext cx="1352228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Joso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</a:t>
              </a:r>
              <a:r>
                <a:rPr kumimoji="1" lang="en-US" altLang="ja-JP" sz="900" b="1" u="sng" dirty="0" err="1">
                  <a:solidFill>
                    <a:srgbClr val="0000FF"/>
                  </a:solidFill>
                  <a:ea typeface="メイリオ"/>
                </a:rPr>
                <a:t>Citym</a:t>
              </a:r>
              <a:r>
                <a:rPr kumimoji="1" lang="en-US" altLang="ja-JP" sz="900" b="1" u="sng" dirty="0">
                  <a:solidFill>
                    <a:srgbClr val="0000FF"/>
                  </a:solidFill>
                  <a:ea typeface="メイリオ"/>
                </a:rPr>
                <a:t> Ibaraki</a:t>
              </a:r>
              <a:endParaRPr kumimoji="1" lang="en-US" altLang="ja-JP" sz="900" dirty="0">
                <a:solidFill>
                  <a:srgbClr val="0000FF"/>
                </a:solidFill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184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DD4721-3F7F-E92F-4B50-19B2E17C06B4}"/>
              </a:ext>
            </a:extLst>
          </p:cNvPr>
          <p:cNvSpPr/>
          <p:nvPr/>
        </p:nvSpPr>
        <p:spPr>
          <a:xfrm>
            <a:off x="200472" y="4571425"/>
            <a:ext cx="9217024" cy="12338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TOC of Today’s Presentation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0472" y="2132856"/>
            <a:ext cx="9505056" cy="44644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EWS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flood risk reduction in Japan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in Japan]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municipality governance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Local Government]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efficient dam control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dam operation]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International contribution by Japan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C12D-27C1-4F31-90C9-A93D49E44687}" type="slidenum"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0FFA07E-6F82-7639-5F9D-A1C734730FAE}"/>
              </a:ext>
            </a:extLst>
          </p:cNvPr>
          <p:cNvSpPr txBox="1">
            <a:spLocks/>
          </p:cNvSpPr>
          <p:nvPr/>
        </p:nvSpPr>
        <p:spPr bwMode="auto">
          <a:xfrm>
            <a:off x="7858" y="548680"/>
            <a:ext cx="9906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3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7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j-cs"/>
              </a:rPr>
              <a:t>Multi-layered Water-related Disaster Risk Reduction toward Early Warning for All</a:t>
            </a:r>
            <a:endParaRPr kumimoji="1" lang="ja-JP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68CCE9C8-0BB1-CE27-9A27-25AAE88A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34" y="1628800"/>
            <a:ext cx="990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175658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14</a:t>
            </a:fld>
            <a:endParaRPr lang="en-US" altLang="ja-JP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7261" y="69190"/>
            <a:ext cx="9418852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Long-term rainfall prediction and decision support system for the Integrated dam operation</a:t>
            </a:r>
          </a:p>
        </p:txBody>
      </p:sp>
      <p:sp>
        <p:nvSpPr>
          <p:cNvPr id="182" name="コンテンツ プレースホルダ 16">
            <a:extLst>
              <a:ext uri="{FF2B5EF4-FFF2-40B4-BE49-F238E27FC236}">
                <a16:creationId xmlns:a16="http://schemas.microsoft.com/office/drawing/2014/main" id="{83ECA141-330A-DE65-35AE-2D940EFCE52C}"/>
              </a:ext>
            </a:extLst>
          </p:cNvPr>
          <p:cNvSpPr txBox="1">
            <a:spLocks/>
          </p:cNvSpPr>
          <p:nvPr/>
        </p:nvSpPr>
        <p:spPr bwMode="auto">
          <a:xfrm>
            <a:off x="237261" y="913195"/>
            <a:ext cx="5779851" cy="62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Handling uncertainty contained in the predictions has been issues.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kumimoji="0" lang="en-US" altLang="ja-JP" dirty="0">
              <a:solidFill>
                <a:srgbClr val="002060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39" name="グループ化 17">
            <a:extLst>
              <a:ext uri="{FF2B5EF4-FFF2-40B4-BE49-F238E27FC236}">
                <a16:creationId xmlns:a16="http://schemas.microsoft.com/office/drawing/2014/main" id="{38A01A7F-3539-6525-741A-95E57FA1DD64}"/>
              </a:ext>
            </a:extLst>
          </p:cNvPr>
          <p:cNvGrpSpPr>
            <a:grpSpLocks/>
          </p:cNvGrpSpPr>
          <p:nvPr/>
        </p:nvGrpSpPr>
        <p:grpSpPr bwMode="auto">
          <a:xfrm>
            <a:off x="-8338652" y="3077718"/>
            <a:ext cx="1588903" cy="1293658"/>
            <a:chOff x="755576" y="3140968"/>
            <a:chExt cx="1767542" cy="1440160"/>
          </a:xfrm>
        </p:grpSpPr>
        <p:sp>
          <p:nvSpPr>
            <p:cNvPr id="240" name="正方形/長方形 239">
              <a:extLst>
                <a:ext uri="{FF2B5EF4-FFF2-40B4-BE49-F238E27FC236}">
                  <a16:creationId xmlns:a16="http://schemas.microsoft.com/office/drawing/2014/main" id="{A14A9334-FA86-E773-B2CC-ECB8FD65C710}"/>
                </a:ext>
              </a:extLst>
            </p:cNvPr>
            <p:cNvSpPr/>
            <p:nvPr/>
          </p:nvSpPr>
          <p:spPr>
            <a:xfrm>
              <a:off x="939629" y="3285460"/>
              <a:ext cx="1583489" cy="1295668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1" name="台形 240">
              <a:extLst>
                <a:ext uri="{FF2B5EF4-FFF2-40B4-BE49-F238E27FC236}">
                  <a16:creationId xmlns:a16="http://schemas.microsoft.com/office/drawing/2014/main" id="{B441AA2A-48CB-DBB8-F0E4-B072FB6761C6}"/>
                </a:ext>
              </a:extLst>
            </p:cNvPr>
            <p:cNvSpPr/>
            <p:nvPr/>
          </p:nvSpPr>
          <p:spPr>
            <a:xfrm>
              <a:off x="755576" y="3140968"/>
              <a:ext cx="360172" cy="1440160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242" name="直線コネクタ 241">
              <a:extLst>
                <a:ext uri="{FF2B5EF4-FFF2-40B4-BE49-F238E27FC236}">
                  <a16:creationId xmlns:a16="http://schemas.microsoft.com/office/drawing/2014/main" id="{1A93308C-3809-43D9-743A-E7BDB62038D2}"/>
                </a:ext>
              </a:extLst>
            </p:cNvPr>
            <p:cNvCxnSpPr/>
            <p:nvPr/>
          </p:nvCxnSpPr>
          <p:spPr>
            <a:xfrm>
              <a:off x="1044349" y="3285460"/>
              <a:ext cx="143910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3" name="直線コネクタ 242">
              <a:extLst>
                <a:ext uri="{FF2B5EF4-FFF2-40B4-BE49-F238E27FC236}">
                  <a16:creationId xmlns:a16="http://schemas.microsoft.com/office/drawing/2014/main" id="{C4956349-27A5-E57F-BA45-93DE9E8DCABE}"/>
                </a:ext>
              </a:extLst>
            </p:cNvPr>
            <p:cNvCxnSpPr/>
            <p:nvPr/>
          </p:nvCxnSpPr>
          <p:spPr>
            <a:xfrm>
              <a:off x="1066562" y="4581128"/>
              <a:ext cx="144069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44" name="グループ化 18">
            <a:extLst>
              <a:ext uri="{FF2B5EF4-FFF2-40B4-BE49-F238E27FC236}">
                <a16:creationId xmlns:a16="http://schemas.microsoft.com/office/drawing/2014/main" id="{1F178C29-E580-DF6C-E1A0-C77E52A6207F}"/>
              </a:ext>
            </a:extLst>
          </p:cNvPr>
          <p:cNvGrpSpPr>
            <a:grpSpLocks/>
          </p:cNvGrpSpPr>
          <p:nvPr/>
        </p:nvGrpSpPr>
        <p:grpSpPr bwMode="auto">
          <a:xfrm>
            <a:off x="-5461797" y="1939526"/>
            <a:ext cx="1587478" cy="1293658"/>
            <a:chOff x="755576" y="3140968"/>
            <a:chExt cx="1767542" cy="1440160"/>
          </a:xfrm>
        </p:grpSpPr>
        <p:sp>
          <p:nvSpPr>
            <p:cNvPr id="245" name="正方形/長方形 244">
              <a:extLst>
                <a:ext uri="{FF2B5EF4-FFF2-40B4-BE49-F238E27FC236}">
                  <a16:creationId xmlns:a16="http://schemas.microsoft.com/office/drawing/2014/main" id="{057E363D-A466-C1DC-0B05-E353AA5A6542}"/>
                </a:ext>
              </a:extLst>
            </p:cNvPr>
            <p:cNvSpPr/>
            <p:nvPr/>
          </p:nvSpPr>
          <p:spPr>
            <a:xfrm>
              <a:off x="938207" y="3861842"/>
              <a:ext cx="1584911" cy="719286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46" name="台形 245">
              <a:extLst>
                <a:ext uri="{FF2B5EF4-FFF2-40B4-BE49-F238E27FC236}">
                  <a16:creationId xmlns:a16="http://schemas.microsoft.com/office/drawing/2014/main" id="{93F417B2-F029-F553-2411-1ACC7C9D7524}"/>
                </a:ext>
              </a:extLst>
            </p:cNvPr>
            <p:cNvSpPr/>
            <p:nvPr/>
          </p:nvSpPr>
          <p:spPr>
            <a:xfrm>
              <a:off x="755576" y="3140968"/>
              <a:ext cx="360496" cy="1440160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247" name="直線コネクタ 246">
              <a:extLst>
                <a:ext uri="{FF2B5EF4-FFF2-40B4-BE49-F238E27FC236}">
                  <a16:creationId xmlns:a16="http://schemas.microsoft.com/office/drawing/2014/main" id="{E7685870-A5A9-458C-5961-474365F5D7C9}"/>
                </a:ext>
              </a:extLst>
            </p:cNvPr>
            <p:cNvCxnSpPr/>
            <p:nvPr/>
          </p:nvCxnSpPr>
          <p:spPr>
            <a:xfrm>
              <a:off x="1060489" y="3861842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8" name="直線コネクタ 247">
              <a:extLst>
                <a:ext uri="{FF2B5EF4-FFF2-40B4-BE49-F238E27FC236}">
                  <a16:creationId xmlns:a16="http://schemas.microsoft.com/office/drawing/2014/main" id="{79D5CD26-88BE-17B0-9D28-0F5281BD3077}"/>
                </a:ext>
              </a:extLst>
            </p:cNvPr>
            <p:cNvCxnSpPr/>
            <p:nvPr/>
          </p:nvCxnSpPr>
          <p:spPr>
            <a:xfrm>
              <a:off x="1066841" y="4581128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49" name="グループ化 23">
            <a:extLst>
              <a:ext uri="{FF2B5EF4-FFF2-40B4-BE49-F238E27FC236}">
                <a16:creationId xmlns:a16="http://schemas.microsoft.com/office/drawing/2014/main" id="{B0AD5FD1-094C-F8DE-8564-CC47D8CFF243}"/>
              </a:ext>
            </a:extLst>
          </p:cNvPr>
          <p:cNvGrpSpPr>
            <a:grpSpLocks/>
          </p:cNvGrpSpPr>
          <p:nvPr/>
        </p:nvGrpSpPr>
        <p:grpSpPr bwMode="auto">
          <a:xfrm>
            <a:off x="-2874480" y="1939526"/>
            <a:ext cx="1587478" cy="1293658"/>
            <a:chOff x="755576" y="3140968"/>
            <a:chExt cx="1767542" cy="1440160"/>
          </a:xfrm>
        </p:grpSpPr>
        <p:sp>
          <p:nvSpPr>
            <p:cNvPr id="250" name="正方形/長方形 249">
              <a:extLst>
                <a:ext uri="{FF2B5EF4-FFF2-40B4-BE49-F238E27FC236}">
                  <a16:creationId xmlns:a16="http://schemas.microsoft.com/office/drawing/2014/main" id="{9FF66650-61BE-62D8-C2EC-37EFFE3EBEE8}"/>
                </a:ext>
              </a:extLst>
            </p:cNvPr>
            <p:cNvSpPr/>
            <p:nvPr/>
          </p:nvSpPr>
          <p:spPr>
            <a:xfrm>
              <a:off x="938207" y="3606201"/>
              <a:ext cx="1584911" cy="974927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1" name="台形 250">
              <a:extLst>
                <a:ext uri="{FF2B5EF4-FFF2-40B4-BE49-F238E27FC236}">
                  <a16:creationId xmlns:a16="http://schemas.microsoft.com/office/drawing/2014/main" id="{D2A65FF0-3AA8-D6F6-3CD5-26D8FD9DC18A}"/>
                </a:ext>
              </a:extLst>
            </p:cNvPr>
            <p:cNvSpPr/>
            <p:nvPr/>
          </p:nvSpPr>
          <p:spPr>
            <a:xfrm>
              <a:off x="755576" y="3140968"/>
              <a:ext cx="360496" cy="1440160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252" name="直線コネクタ 251">
              <a:extLst>
                <a:ext uri="{FF2B5EF4-FFF2-40B4-BE49-F238E27FC236}">
                  <a16:creationId xmlns:a16="http://schemas.microsoft.com/office/drawing/2014/main" id="{AF5309FA-5166-F8B4-BD95-F373868DBD51}"/>
                </a:ext>
              </a:extLst>
            </p:cNvPr>
            <p:cNvCxnSpPr/>
            <p:nvPr/>
          </p:nvCxnSpPr>
          <p:spPr>
            <a:xfrm>
              <a:off x="1043020" y="3606201"/>
              <a:ext cx="144039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3" name="直線コネクタ 252">
              <a:extLst>
                <a:ext uri="{FF2B5EF4-FFF2-40B4-BE49-F238E27FC236}">
                  <a16:creationId xmlns:a16="http://schemas.microsoft.com/office/drawing/2014/main" id="{57BAC979-AE79-C6CF-B7A0-DC8AA929EFFB}"/>
                </a:ext>
              </a:extLst>
            </p:cNvPr>
            <p:cNvCxnSpPr/>
            <p:nvPr/>
          </p:nvCxnSpPr>
          <p:spPr>
            <a:xfrm>
              <a:off x="1066841" y="4581128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54" name="ストライプ矢印 27">
            <a:extLst>
              <a:ext uri="{FF2B5EF4-FFF2-40B4-BE49-F238E27FC236}">
                <a16:creationId xmlns:a16="http://schemas.microsoft.com/office/drawing/2014/main" id="{7C65A328-1B43-B4E9-3BB0-1840CE69F9D5}"/>
              </a:ext>
            </a:extLst>
          </p:cNvPr>
          <p:cNvSpPr/>
          <p:nvPr/>
        </p:nvSpPr>
        <p:spPr>
          <a:xfrm rot="5400000">
            <a:off x="-4812828" y="2057909"/>
            <a:ext cx="517748" cy="452139"/>
          </a:xfrm>
          <a:prstGeom prst="stripedRightArrow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5" name="ストライプ矢印 28">
            <a:extLst>
              <a:ext uri="{FF2B5EF4-FFF2-40B4-BE49-F238E27FC236}">
                <a16:creationId xmlns:a16="http://schemas.microsoft.com/office/drawing/2014/main" id="{D255171A-B05A-A4EC-4107-60F5D1568018}"/>
              </a:ext>
            </a:extLst>
          </p:cNvPr>
          <p:cNvSpPr/>
          <p:nvPr/>
        </p:nvSpPr>
        <p:spPr>
          <a:xfrm rot="16200000">
            <a:off x="-2239061" y="2453709"/>
            <a:ext cx="517748" cy="453565"/>
          </a:xfrm>
          <a:prstGeom prst="stripedRightArrow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6" name="右矢印 29">
            <a:extLst>
              <a:ext uri="{FF2B5EF4-FFF2-40B4-BE49-F238E27FC236}">
                <a16:creationId xmlns:a16="http://schemas.microsoft.com/office/drawing/2014/main" id="{EB059D54-A0C7-6CF5-FC48-4E77CCE4DBBE}"/>
              </a:ext>
            </a:extLst>
          </p:cNvPr>
          <p:cNvSpPr/>
          <p:nvPr/>
        </p:nvSpPr>
        <p:spPr>
          <a:xfrm rot="20214476">
            <a:off x="-6672728" y="2625579"/>
            <a:ext cx="1062597" cy="581932"/>
          </a:xfrm>
          <a:prstGeom prst="rightArrow">
            <a:avLst/>
          </a:prstGeom>
          <a:solidFill>
            <a:srgbClr val="1F497D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7" name="右矢印 30">
            <a:extLst>
              <a:ext uri="{FF2B5EF4-FFF2-40B4-BE49-F238E27FC236}">
                <a16:creationId xmlns:a16="http://schemas.microsoft.com/office/drawing/2014/main" id="{43AA5E23-A153-183A-3F97-8F8966949904}"/>
              </a:ext>
            </a:extLst>
          </p:cNvPr>
          <p:cNvSpPr/>
          <p:nvPr/>
        </p:nvSpPr>
        <p:spPr>
          <a:xfrm>
            <a:off x="-3744526" y="2291823"/>
            <a:ext cx="775910" cy="581932"/>
          </a:xfrm>
          <a:prstGeom prst="rightArrow">
            <a:avLst/>
          </a:prstGeom>
          <a:solidFill>
            <a:srgbClr val="1F497D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7FC02FED-FBF3-5B2B-DAEE-795F8C639121}"/>
              </a:ext>
            </a:extLst>
          </p:cNvPr>
          <p:cNvSpPr txBox="1"/>
          <p:nvPr/>
        </p:nvSpPr>
        <p:spPr>
          <a:xfrm>
            <a:off x="-8338652" y="4327160"/>
            <a:ext cx="161742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Normal period</a:t>
            </a:r>
            <a:endParaRPr kumimoji="0"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907BFADA-0446-72E8-5FB1-8FBF044C8AF0}"/>
              </a:ext>
            </a:extLst>
          </p:cNvPr>
          <p:cNvSpPr txBox="1"/>
          <p:nvPr/>
        </p:nvSpPr>
        <p:spPr>
          <a:xfrm>
            <a:off x="-5749910" y="3183264"/>
            <a:ext cx="213375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Before a flood event</a:t>
            </a:r>
            <a:endParaRPr kumimoji="0"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0" name="テキスト ボックス 259">
            <a:extLst>
              <a:ext uri="{FF2B5EF4-FFF2-40B4-BE49-F238E27FC236}">
                <a16:creationId xmlns:a16="http://schemas.microsoft.com/office/drawing/2014/main" id="{27CE3EF0-7254-71C8-3C14-D64E1CC60991}"/>
              </a:ext>
            </a:extLst>
          </p:cNvPr>
          <p:cNvSpPr txBox="1"/>
          <p:nvPr/>
        </p:nvSpPr>
        <p:spPr>
          <a:xfrm>
            <a:off x="-3032799" y="3167574"/>
            <a:ext cx="21993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After the flood event</a:t>
            </a:r>
            <a:endParaRPr kumimoji="0"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1" name="下矢印吹き出し 34">
            <a:extLst>
              <a:ext uri="{FF2B5EF4-FFF2-40B4-BE49-F238E27FC236}">
                <a16:creationId xmlns:a16="http://schemas.microsoft.com/office/drawing/2014/main" id="{07932179-DC5A-96C5-3432-D8F7E5BE8FFB}"/>
              </a:ext>
            </a:extLst>
          </p:cNvPr>
          <p:cNvSpPr/>
          <p:nvPr/>
        </p:nvSpPr>
        <p:spPr>
          <a:xfrm>
            <a:off x="-7358523" y="1709891"/>
            <a:ext cx="1728162" cy="971314"/>
          </a:xfrm>
          <a:prstGeom prst="downArrowCallout">
            <a:avLst>
              <a:gd name="adj1" fmla="val 15594"/>
              <a:gd name="adj2" fmla="val 15593"/>
              <a:gd name="adj3" fmla="val 25000"/>
              <a:gd name="adj4" fmla="val 53639"/>
            </a:avLst>
          </a:prstGeom>
          <a:solidFill>
            <a:srgbClr val="99CC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Overestimated prediction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2" name="下矢印吹き出し 35">
            <a:extLst>
              <a:ext uri="{FF2B5EF4-FFF2-40B4-BE49-F238E27FC236}">
                <a16:creationId xmlns:a16="http://schemas.microsoft.com/office/drawing/2014/main" id="{7527DB42-DF3B-665A-0302-A994DFC4C46E}"/>
              </a:ext>
            </a:extLst>
          </p:cNvPr>
          <p:cNvSpPr/>
          <p:nvPr/>
        </p:nvSpPr>
        <p:spPr>
          <a:xfrm>
            <a:off x="-5322822" y="1321936"/>
            <a:ext cx="1236218" cy="627574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99CC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Pre-release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263" name="グループ化 18">
            <a:extLst>
              <a:ext uri="{FF2B5EF4-FFF2-40B4-BE49-F238E27FC236}">
                <a16:creationId xmlns:a16="http://schemas.microsoft.com/office/drawing/2014/main" id="{CE1B689D-B12F-6C60-1B50-6BBF7248D01C}"/>
              </a:ext>
            </a:extLst>
          </p:cNvPr>
          <p:cNvGrpSpPr>
            <a:grpSpLocks/>
          </p:cNvGrpSpPr>
          <p:nvPr/>
        </p:nvGrpSpPr>
        <p:grpSpPr bwMode="auto">
          <a:xfrm>
            <a:off x="-5527407" y="4308619"/>
            <a:ext cx="1587478" cy="1293659"/>
            <a:chOff x="755576" y="3140968"/>
            <a:chExt cx="1767542" cy="1440160"/>
          </a:xfrm>
        </p:grpSpPr>
        <p:sp>
          <p:nvSpPr>
            <p:cNvPr id="264" name="正方形/長方形 263">
              <a:extLst>
                <a:ext uri="{FF2B5EF4-FFF2-40B4-BE49-F238E27FC236}">
                  <a16:creationId xmlns:a16="http://schemas.microsoft.com/office/drawing/2014/main" id="{EF562AB5-C6A6-C07A-E1B6-A9DBA3B04166}"/>
                </a:ext>
              </a:extLst>
            </p:cNvPr>
            <p:cNvSpPr/>
            <p:nvPr/>
          </p:nvSpPr>
          <p:spPr>
            <a:xfrm>
              <a:off x="938207" y="3291812"/>
              <a:ext cx="1584911" cy="1289316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5" name="台形 264">
              <a:extLst>
                <a:ext uri="{FF2B5EF4-FFF2-40B4-BE49-F238E27FC236}">
                  <a16:creationId xmlns:a16="http://schemas.microsoft.com/office/drawing/2014/main" id="{546DAB43-7B5C-8884-637F-220E5B662810}"/>
                </a:ext>
              </a:extLst>
            </p:cNvPr>
            <p:cNvSpPr/>
            <p:nvPr/>
          </p:nvSpPr>
          <p:spPr>
            <a:xfrm>
              <a:off x="755576" y="3140968"/>
              <a:ext cx="360496" cy="1440160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266" name="直線コネクタ 265">
              <a:extLst>
                <a:ext uri="{FF2B5EF4-FFF2-40B4-BE49-F238E27FC236}">
                  <a16:creationId xmlns:a16="http://schemas.microsoft.com/office/drawing/2014/main" id="{EF719C9B-C8BC-2BDE-2B43-06F8A01CF63A}"/>
                </a:ext>
              </a:extLst>
            </p:cNvPr>
            <p:cNvCxnSpPr/>
            <p:nvPr/>
          </p:nvCxnSpPr>
          <p:spPr>
            <a:xfrm>
              <a:off x="1060489" y="3291812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7" name="直線コネクタ 266">
              <a:extLst>
                <a:ext uri="{FF2B5EF4-FFF2-40B4-BE49-F238E27FC236}">
                  <a16:creationId xmlns:a16="http://schemas.microsoft.com/office/drawing/2014/main" id="{85382C50-4891-4615-8018-E26EE3465BE1}"/>
                </a:ext>
              </a:extLst>
            </p:cNvPr>
            <p:cNvCxnSpPr/>
            <p:nvPr/>
          </p:nvCxnSpPr>
          <p:spPr>
            <a:xfrm>
              <a:off x="1066841" y="4581128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68" name="グループ化 23">
            <a:extLst>
              <a:ext uri="{FF2B5EF4-FFF2-40B4-BE49-F238E27FC236}">
                <a16:creationId xmlns:a16="http://schemas.microsoft.com/office/drawing/2014/main" id="{A7A423C0-CB57-E4EB-B21D-3AF15D81F96D}"/>
              </a:ext>
            </a:extLst>
          </p:cNvPr>
          <p:cNvGrpSpPr>
            <a:grpSpLocks/>
          </p:cNvGrpSpPr>
          <p:nvPr/>
        </p:nvGrpSpPr>
        <p:grpSpPr bwMode="auto">
          <a:xfrm>
            <a:off x="-2940090" y="4251566"/>
            <a:ext cx="1587478" cy="1357842"/>
            <a:chOff x="755576" y="3076339"/>
            <a:chExt cx="1767543" cy="1512480"/>
          </a:xfrm>
        </p:grpSpPr>
        <p:sp>
          <p:nvSpPr>
            <p:cNvPr id="269" name="正方形/長方形 268">
              <a:extLst>
                <a:ext uri="{FF2B5EF4-FFF2-40B4-BE49-F238E27FC236}">
                  <a16:creationId xmlns:a16="http://schemas.microsoft.com/office/drawing/2014/main" id="{7463CFCA-DAB6-EA12-5AA0-91C365F3BC9E}"/>
                </a:ext>
              </a:extLst>
            </p:cNvPr>
            <p:cNvSpPr/>
            <p:nvPr/>
          </p:nvSpPr>
          <p:spPr>
            <a:xfrm>
              <a:off x="866742" y="3076339"/>
              <a:ext cx="1656377" cy="151248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70" name="台形 269">
              <a:extLst>
                <a:ext uri="{FF2B5EF4-FFF2-40B4-BE49-F238E27FC236}">
                  <a16:creationId xmlns:a16="http://schemas.microsoft.com/office/drawing/2014/main" id="{84FE5B26-7837-683F-47E9-BE2C71EA4EA8}"/>
                </a:ext>
              </a:extLst>
            </p:cNvPr>
            <p:cNvSpPr/>
            <p:nvPr/>
          </p:nvSpPr>
          <p:spPr>
            <a:xfrm>
              <a:off x="755576" y="3141478"/>
              <a:ext cx="360497" cy="1439398"/>
            </a:xfrm>
            <a:prstGeom prst="trapezoid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6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271" name="直線コネクタ 270">
              <a:extLst>
                <a:ext uri="{FF2B5EF4-FFF2-40B4-BE49-F238E27FC236}">
                  <a16:creationId xmlns:a16="http://schemas.microsoft.com/office/drawing/2014/main" id="{98ECA980-3B76-0076-AE14-99B3393B7C6B}"/>
                </a:ext>
              </a:extLst>
            </p:cNvPr>
            <p:cNvCxnSpPr/>
            <p:nvPr/>
          </p:nvCxnSpPr>
          <p:spPr>
            <a:xfrm>
              <a:off x="1043021" y="3305117"/>
              <a:ext cx="144039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72" name="直線コネクタ 271">
              <a:extLst>
                <a:ext uri="{FF2B5EF4-FFF2-40B4-BE49-F238E27FC236}">
                  <a16:creationId xmlns:a16="http://schemas.microsoft.com/office/drawing/2014/main" id="{6565F963-0746-4D5A-6825-CE065485564F}"/>
                </a:ext>
              </a:extLst>
            </p:cNvPr>
            <p:cNvCxnSpPr/>
            <p:nvPr/>
          </p:nvCxnSpPr>
          <p:spPr>
            <a:xfrm>
              <a:off x="1066841" y="4580876"/>
              <a:ext cx="144039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3" name="ストライプ矢印 52">
            <a:extLst>
              <a:ext uri="{FF2B5EF4-FFF2-40B4-BE49-F238E27FC236}">
                <a16:creationId xmlns:a16="http://schemas.microsoft.com/office/drawing/2014/main" id="{4286C108-F574-D195-B8FC-1860DE39DD3C}"/>
              </a:ext>
            </a:extLst>
          </p:cNvPr>
          <p:cNvSpPr/>
          <p:nvPr/>
        </p:nvSpPr>
        <p:spPr>
          <a:xfrm rot="16200000">
            <a:off x="-2304671" y="4513293"/>
            <a:ext cx="517748" cy="453565"/>
          </a:xfrm>
          <a:prstGeom prst="stripedRightArrow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4" name="右矢印 53">
            <a:extLst>
              <a:ext uri="{FF2B5EF4-FFF2-40B4-BE49-F238E27FC236}">
                <a16:creationId xmlns:a16="http://schemas.microsoft.com/office/drawing/2014/main" id="{50835303-92B5-B0FF-76A4-D623566645E5}"/>
              </a:ext>
            </a:extLst>
          </p:cNvPr>
          <p:cNvSpPr/>
          <p:nvPr/>
        </p:nvSpPr>
        <p:spPr>
          <a:xfrm rot="1494342">
            <a:off x="-6635644" y="4315750"/>
            <a:ext cx="995561" cy="581932"/>
          </a:xfrm>
          <a:prstGeom prst="rightArrow">
            <a:avLst/>
          </a:prstGeom>
          <a:solidFill>
            <a:srgbClr val="1F497D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5" name="右矢印 54">
            <a:extLst>
              <a:ext uri="{FF2B5EF4-FFF2-40B4-BE49-F238E27FC236}">
                <a16:creationId xmlns:a16="http://schemas.microsoft.com/office/drawing/2014/main" id="{54CEC142-05DB-E426-F2FA-3532188B8839}"/>
              </a:ext>
            </a:extLst>
          </p:cNvPr>
          <p:cNvSpPr/>
          <p:nvPr/>
        </p:nvSpPr>
        <p:spPr>
          <a:xfrm>
            <a:off x="-3810136" y="4660916"/>
            <a:ext cx="775910" cy="581932"/>
          </a:xfrm>
          <a:prstGeom prst="rightArrow">
            <a:avLst/>
          </a:prstGeom>
          <a:solidFill>
            <a:srgbClr val="1F497D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62D34273-83D4-C81E-31B6-EB265408BCB7}"/>
              </a:ext>
            </a:extLst>
          </p:cNvPr>
          <p:cNvSpPr txBox="1"/>
          <p:nvPr/>
        </p:nvSpPr>
        <p:spPr>
          <a:xfrm>
            <a:off x="-5815520" y="5549503"/>
            <a:ext cx="213375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Before a flood event</a:t>
            </a:r>
            <a:endParaRPr kumimoji="0"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7" name="テキスト ボックス 276">
            <a:extLst>
              <a:ext uri="{FF2B5EF4-FFF2-40B4-BE49-F238E27FC236}">
                <a16:creationId xmlns:a16="http://schemas.microsoft.com/office/drawing/2014/main" id="{92D950DF-8691-8CFF-DBC4-08BCEA301B8E}"/>
              </a:ext>
            </a:extLst>
          </p:cNvPr>
          <p:cNvSpPr txBox="1"/>
          <p:nvPr/>
        </p:nvSpPr>
        <p:spPr>
          <a:xfrm>
            <a:off x="-3386523" y="5583021"/>
            <a:ext cx="21993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After the flood event</a:t>
            </a:r>
            <a:endParaRPr kumimoji="0"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278" name="直線コネクタ 277">
            <a:extLst>
              <a:ext uri="{FF2B5EF4-FFF2-40B4-BE49-F238E27FC236}">
                <a16:creationId xmlns:a16="http://schemas.microsoft.com/office/drawing/2014/main" id="{508CBAE2-70C3-3D02-90C3-B2613A7A443C}"/>
              </a:ext>
            </a:extLst>
          </p:cNvPr>
          <p:cNvCxnSpPr/>
          <p:nvPr/>
        </p:nvCxnSpPr>
        <p:spPr>
          <a:xfrm>
            <a:off x="-2603482" y="2033663"/>
            <a:ext cx="1293659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79" name="下矢印吹き出し 62">
            <a:extLst>
              <a:ext uri="{FF2B5EF4-FFF2-40B4-BE49-F238E27FC236}">
                <a16:creationId xmlns:a16="http://schemas.microsoft.com/office/drawing/2014/main" id="{8FF987FD-E01B-53C5-EFE8-595A60B2656E}"/>
              </a:ext>
            </a:extLst>
          </p:cNvPr>
          <p:cNvSpPr/>
          <p:nvPr/>
        </p:nvSpPr>
        <p:spPr>
          <a:xfrm>
            <a:off x="-2710455" y="1344757"/>
            <a:ext cx="1608611" cy="627574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99CC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Insufficient water recovery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0" name="下矢印吹き出し 63">
            <a:extLst>
              <a:ext uri="{FF2B5EF4-FFF2-40B4-BE49-F238E27FC236}">
                <a16:creationId xmlns:a16="http://schemas.microsoft.com/office/drawing/2014/main" id="{370070AA-D626-7BD1-746C-C8ED9D5580BC}"/>
              </a:ext>
            </a:extLst>
          </p:cNvPr>
          <p:cNvSpPr/>
          <p:nvPr/>
        </p:nvSpPr>
        <p:spPr>
          <a:xfrm>
            <a:off x="-4015522" y="1534457"/>
            <a:ext cx="1317904" cy="629000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99CC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Inflow less than predicted</a:t>
            </a:r>
            <a:endParaRPr kumimoji="0" lang="ja-JP" altLang="en-US" sz="1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1" name="下矢印吹き出し 64">
            <a:extLst>
              <a:ext uri="{FF2B5EF4-FFF2-40B4-BE49-F238E27FC236}">
                <a16:creationId xmlns:a16="http://schemas.microsoft.com/office/drawing/2014/main" id="{E7AEF1E7-285D-B078-DA8C-115F6FC4F23C}"/>
              </a:ext>
            </a:extLst>
          </p:cNvPr>
          <p:cNvSpPr/>
          <p:nvPr/>
        </p:nvSpPr>
        <p:spPr>
          <a:xfrm>
            <a:off x="-5322822" y="3710997"/>
            <a:ext cx="1229475" cy="627574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No pre-release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2" name="下矢印吹き出し 65">
            <a:extLst>
              <a:ext uri="{FF2B5EF4-FFF2-40B4-BE49-F238E27FC236}">
                <a16:creationId xmlns:a16="http://schemas.microsoft.com/office/drawing/2014/main" id="{5B40943A-1DD2-4889-746E-AA23CD2371CE}"/>
              </a:ext>
            </a:extLst>
          </p:cNvPr>
          <p:cNvSpPr/>
          <p:nvPr/>
        </p:nvSpPr>
        <p:spPr>
          <a:xfrm>
            <a:off x="-2669092" y="3604024"/>
            <a:ext cx="1359269" cy="627574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Risk of overflow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3" name="下矢印吹き出し 66">
            <a:extLst>
              <a:ext uri="{FF2B5EF4-FFF2-40B4-BE49-F238E27FC236}">
                <a16:creationId xmlns:a16="http://schemas.microsoft.com/office/drawing/2014/main" id="{6A3DC052-D0C9-AACD-68A6-1EB1D8ECCC2F}"/>
              </a:ext>
            </a:extLst>
          </p:cNvPr>
          <p:cNvSpPr/>
          <p:nvPr/>
        </p:nvSpPr>
        <p:spPr>
          <a:xfrm>
            <a:off x="-3939929" y="3946337"/>
            <a:ext cx="1035497" cy="629001"/>
          </a:xfrm>
          <a:prstGeom prst="downArrowCallout">
            <a:avLst>
              <a:gd name="adj1" fmla="val 15594"/>
              <a:gd name="adj2" fmla="val 16769"/>
              <a:gd name="adj3" fmla="val 25000"/>
              <a:gd name="adj4" fmla="val 65681"/>
            </a:avLst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Inflow more than predicted</a:t>
            </a:r>
            <a:endParaRPr kumimoji="0" lang="ja-JP" altLang="en-US" sz="1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4" name="上矢印吹き出し 67">
            <a:extLst>
              <a:ext uri="{FF2B5EF4-FFF2-40B4-BE49-F238E27FC236}">
                <a16:creationId xmlns:a16="http://schemas.microsoft.com/office/drawing/2014/main" id="{4495919B-E441-DD11-BAF9-3C1DB74494ED}"/>
              </a:ext>
            </a:extLst>
          </p:cNvPr>
          <p:cNvSpPr/>
          <p:nvPr/>
        </p:nvSpPr>
        <p:spPr>
          <a:xfrm>
            <a:off x="-7303155" y="4750773"/>
            <a:ext cx="1423452" cy="905704"/>
          </a:xfrm>
          <a:prstGeom prst="upArrowCallout">
            <a:avLst>
              <a:gd name="adj1" fmla="val 14922"/>
              <a:gd name="adj2" fmla="val 21221"/>
              <a:gd name="adj3" fmla="val 25000"/>
              <a:gd name="adj4" fmla="val 55179"/>
            </a:avLst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Underestimated prediction</a:t>
            </a:r>
            <a:endParaRPr kumimoji="0"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6400E554-1691-BA64-48F3-59380D8022FD}"/>
              </a:ext>
            </a:extLst>
          </p:cNvPr>
          <p:cNvSpPr txBox="1"/>
          <p:nvPr/>
        </p:nvSpPr>
        <p:spPr>
          <a:xfrm>
            <a:off x="-8423074" y="5656477"/>
            <a:ext cx="129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Nohara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2020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286" name="図 285">
            <a:extLst>
              <a:ext uri="{FF2B5EF4-FFF2-40B4-BE49-F238E27FC236}">
                <a16:creationId xmlns:a16="http://schemas.microsoft.com/office/drawing/2014/main" id="{25774906-451E-0864-5902-3021EE60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" y="1651685"/>
            <a:ext cx="6321298" cy="4786884"/>
          </a:xfrm>
          <a:prstGeom prst="rect">
            <a:avLst/>
          </a:prstGeom>
        </p:spPr>
      </p:pic>
      <p:pic>
        <p:nvPicPr>
          <p:cNvPr id="305" name="Picture 2" descr="O:\◆グループフォルダ\戦略的イノベ創造PG\18シンポジウム\ロゴ案\ロゴ（決定）\JPG\カラー\sip_logo_color_04.jpg">
            <a:extLst>
              <a:ext uri="{FF2B5EF4-FFF2-40B4-BE49-F238E27FC236}">
                <a16:creationId xmlns:a16="http://schemas.microsoft.com/office/drawing/2014/main" id="{C3D225BB-E410-756D-B153-DF2B591D5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51" y="5315636"/>
            <a:ext cx="3211787" cy="3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テキスト ボックス 305">
            <a:extLst>
              <a:ext uri="{FF2B5EF4-FFF2-40B4-BE49-F238E27FC236}">
                <a16:creationId xmlns:a16="http://schemas.microsoft.com/office/drawing/2014/main" id="{EB037D62-9471-4EE8-D0A9-AAE89153C573}"/>
              </a:ext>
            </a:extLst>
          </p:cNvPr>
          <p:cNvSpPr txBox="1"/>
          <p:nvPr/>
        </p:nvSpPr>
        <p:spPr>
          <a:xfrm>
            <a:off x="6506668" y="1327856"/>
            <a:ext cx="3158300" cy="1189057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It is difficult to know suitable amount of preliminary release volume because of rainfall prediction uncertainty.</a:t>
            </a:r>
          </a:p>
        </p:txBody>
      </p:sp>
      <p:pic>
        <p:nvPicPr>
          <p:cNvPr id="307" name="Picture 2" descr="無料イラスト 天秤">
            <a:extLst>
              <a:ext uri="{FF2B5EF4-FFF2-40B4-BE49-F238E27FC236}">
                <a16:creationId xmlns:a16="http://schemas.microsoft.com/office/drawing/2014/main" id="{27656977-6A4C-7AE5-22E1-99D2D014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2587963"/>
            <a:ext cx="2916645" cy="21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矢印: 下 307">
            <a:extLst>
              <a:ext uri="{FF2B5EF4-FFF2-40B4-BE49-F238E27FC236}">
                <a16:creationId xmlns:a16="http://schemas.microsoft.com/office/drawing/2014/main" id="{43AD4B9A-483F-8C7D-3AE3-D980B751A61C}"/>
              </a:ext>
            </a:extLst>
          </p:cNvPr>
          <p:cNvSpPr/>
          <p:nvPr/>
        </p:nvSpPr>
        <p:spPr>
          <a:xfrm>
            <a:off x="7816057" y="4902856"/>
            <a:ext cx="540051" cy="37018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BD885951-AE9B-F3FA-7BA7-842F9EEFA844}"/>
              </a:ext>
            </a:extLst>
          </p:cNvPr>
          <p:cNvSpPr txBox="1"/>
          <p:nvPr/>
        </p:nvSpPr>
        <p:spPr>
          <a:xfrm>
            <a:off x="6584388" y="4311713"/>
            <a:ext cx="1026945" cy="432477"/>
          </a:xfrm>
          <a:prstGeom prst="rect">
            <a:avLst/>
          </a:prstGeom>
          <a:solidFill>
            <a:srgbClr val="99FF99"/>
          </a:solidFill>
          <a:ln w="12700">
            <a:solidFill>
              <a:sysClr val="windowText" lastClr="000000"/>
            </a:solidFill>
          </a:ln>
        </p:spPr>
        <p:txBody>
          <a:bodyPr wrap="square" lIns="36000" tIns="72000" rIns="36000" bIns="36000" rtlCol="0">
            <a:spAutoFit/>
          </a:bodyPr>
          <a:lstStyle/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Flood risk reduction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10" name="テキスト ボックス 309">
            <a:extLst>
              <a:ext uri="{FF2B5EF4-FFF2-40B4-BE49-F238E27FC236}">
                <a16:creationId xmlns:a16="http://schemas.microsoft.com/office/drawing/2014/main" id="{33AAE43E-9C38-FB84-FC5F-5A476E422873}"/>
              </a:ext>
            </a:extLst>
          </p:cNvPr>
          <p:cNvSpPr txBox="1"/>
          <p:nvPr/>
        </p:nvSpPr>
        <p:spPr>
          <a:xfrm>
            <a:off x="8552484" y="4320924"/>
            <a:ext cx="1183969" cy="894141"/>
          </a:xfrm>
          <a:prstGeom prst="rect">
            <a:avLst/>
          </a:prstGeom>
          <a:solidFill>
            <a:srgbClr val="99FF99"/>
          </a:solidFill>
          <a:ln w="12700">
            <a:solidFill>
              <a:sysClr val="windowText" lastClr="000000"/>
            </a:solidFill>
          </a:ln>
        </p:spPr>
        <p:txBody>
          <a:bodyPr wrap="square" lIns="36000" tIns="72000" rIns="36000" bIns="36000" rtlCol="0">
            <a:spAutoFit/>
          </a:bodyPr>
          <a:lstStyle/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Secure stable water supply,</a:t>
            </a:r>
          </a:p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Renewable energy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11" name="テキスト ボックス 310">
            <a:extLst>
              <a:ext uri="{FF2B5EF4-FFF2-40B4-BE49-F238E27FC236}">
                <a16:creationId xmlns:a16="http://schemas.microsoft.com/office/drawing/2014/main" id="{19CD54E2-2182-DF20-0239-32DEB27812EF}"/>
              </a:ext>
            </a:extLst>
          </p:cNvPr>
          <p:cNvSpPr txBox="1"/>
          <p:nvPr/>
        </p:nvSpPr>
        <p:spPr>
          <a:xfrm>
            <a:off x="7393554" y="3373858"/>
            <a:ext cx="1345198" cy="432477"/>
          </a:xfrm>
          <a:prstGeom prst="rect">
            <a:avLst/>
          </a:prstGeom>
          <a:solidFill>
            <a:srgbClr val="FFCCFF"/>
          </a:solidFill>
          <a:ln w="12700">
            <a:solidFill>
              <a:sysClr val="windowText" lastClr="000000"/>
            </a:solidFill>
          </a:ln>
        </p:spPr>
        <p:txBody>
          <a:bodyPr wrap="square" lIns="36000" tIns="72000" rIns="36000" bIns="36000" rtlCol="0">
            <a:spAutoFit/>
          </a:bodyPr>
          <a:lstStyle/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Tradeoff on dam operation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12" name="テキスト ボックス 311">
            <a:extLst>
              <a:ext uri="{FF2B5EF4-FFF2-40B4-BE49-F238E27FC236}">
                <a16:creationId xmlns:a16="http://schemas.microsoft.com/office/drawing/2014/main" id="{E13FBE3D-2799-72BA-5379-D74FE778BC6D}"/>
              </a:ext>
            </a:extLst>
          </p:cNvPr>
          <p:cNvSpPr txBox="1"/>
          <p:nvPr/>
        </p:nvSpPr>
        <p:spPr>
          <a:xfrm>
            <a:off x="6541839" y="4875435"/>
            <a:ext cx="1265528" cy="429811"/>
          </a:xfrm>
          <a:prstGeom prst="rect">
            <a:avLst/>
          </a:prstGeom>
          <a:solidFill>
            <a:srgbClr val="99FF99"/>
          </a:solidFill>
          <a:ln w="12700">
            <a:solidFill>
              <a:sysClr val="windowText" lastClr="000000"/>
            </a:solidFill>
          </a:ln>
        </p:spPr>
        <p:txBody>
          <a:bodyPr wrap="square" lIns="36000" tIns="72000" rIns="36000" bIns="3600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SIP Model</a:t>
            </a:r>
            <a:endParaRPr lang="ja-JP" altLang="en-US" sz="20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63A931B0-65DB-BBCD-CBEF-DC38DE7BCDD2}"/>
              </a:ext>
            </a:extLst>
          </p:cNvPr>
          <p:cNvSpPr txBox="1"/>
          <p:nvPr/>
        </p:nvSpPr>
        <p:spPr>
          <a:xfrm>
            <a:off x="6307272" y="5662002"/>
            <a:ext cx="3211787" cy="580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Cross-ministerial Strategic Innovation Promotion Program</a:t>
            </a:r>
            <a:endParaRPr kumimoji="0" lang="ja-JP" altLang="en-US" sz="1600" dirty="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29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15</a:t>
            </a:fld>
            <a:endParaRPr lang="en-US" altLang="ja-JP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7261" y="69190"/>
            <a:ext cx="9418852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Long-term rainfall prediction and decision support system for the Integrated dam operation</a:t>
            </a:r>
          </a:p>
        </p:txBody>
      </p:sp>
      <p:sp>
        <p:nvSpPr>
          <p:cNvPr id="129" name="Google Shape;143;p4">
            <a:extLst>
              <a:ext uri="{FF2B5EF4-FFF2-40B4-BE49-F238E27FC236}">
                <a16:creationId xmlns:a16="http://schemas.microsoft.com/office/drawing/2014/main" id="{44531F42-74B8-233A-890D-7F3F57BB346B}"/>
              </a:ext>
            </a:extLst>
          </p:cNvPr>
          <p:cNvSpPr txBox="1">
            <a:spLocks/>
          </p:cNvSpPr>
          <p:nvPr/>
        </p:nvSpPr>
        <p:spPr>
          <a:xfrm>
            <a:off x="-3297377" y="6016627"/>
            <a:ext cx="2039816" cy="2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1940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C19409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EWS for dam operation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C19409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A455D6FA-1795-B8B6-5AA3-CF56DE83E135}"/>
              </a:ext>
            </a:extLst>
          </p:cNvPr>
          <p:cNvSpPr/>
          <p:nvPr/>
        </p:nvSpPr>
        <p:spPr>
          <a:xfrm>
            <a:off x="-11338333" y="1410972"/>
            <a:ext cx="10907529" cy="506464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38FFC324-85E0-FF26-4429-2FC0B75BD627}"/>
              </a:ext>
            </a:extLst>
          </p:cNvPr>
          <p:cNvSpPr txBox="1"/>
          <p:nvPr/>
        </p:nvSpPr>
        <p:spPr>
          <a:xfrm>
            <a:off x="-11126085" y="1346830"/>
            <a:ext cx="1812452" cy="50866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②</a:t>
            </a:r>
            <a:r>
              <a:rPr lang="en-US" altLang="ja-JP" sz="16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Ensemble rainfall prediction</a:t>
            </a:r>
            <a:endParaRPr lang="ja-JP" altLang="en-US" sz="16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E8E46A82-6B3E-4F1D-71FE-F0F6D5B3C19C}"/>
              </a:ext>
            </a:extLst>
          </p:cNvPr>
          <p:cNvSpPr txBox="1"/>
          <p:nvPr/>
        </p:nvSpPr>
        <p:spPr>
          <a:xfrm>
            <a:off x="-2669242" y="2885382"/>
            <a:ext cx="2085364" cy="45512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⑦</a:t>
            </a:r>
            <a:r>
              <a:rPr kumimoji="0"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Integrated Operation of Reservoir Systems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33" name="右矢印 6">
            <a:extLst>
              <a:ext uri="{FF2B5EF4-FFF2-40B4-BE49-F238E27FC236}">
                <a16:creationId xmlns:a16="http://schemas.microsoft.com/office/drawing/2014/main" id="{5553C4F7-F2A8-8BF5-7C1B-B2DE71D82432}"/>
              </a:ext>
            </a:extLst>
          </p:cNvPr>
          <p:cNvSpPr/>
          <p:nvPr/>
        </p:nvSpPr>
        <p:spPr>
          <a:xfrm rot="20486936">
            <a:off x="-7725632" y="5267664"/>
            <a:ext cx="711513" cy="386817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34" name="Picture 2">
            <a:extLst>
              <a:ext uri="{FF2B5EF4-FFF2-40B4-BE49-F238E27FC236}">
                <a16:creationId xmlns:a16="http://schemas.microsoft.com/office/drawing/2014/main" id="{EFB974A6-FD57-7A85-3A18-5329ED97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1501" y="1374530"/>
            <a:ext cx="2386931" cy="255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55E62B5B-4CCC-3871-C678-0BEFA1F865C1}"/>
              </a:ext>
            </a:extLst>
          </p:cNvPr>
          <p:cNvSpPr txBox="1"/>
          <p:nvPr/>
        </p:nvSpPr>
        <p:spPr>
          <a:xfrm>
            <a:off x="-8399771" y="1360745"/>
            <a:ext cx="1840118" cy="45512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36000" rIns="3600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Ensemble prediction of typhoon track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136" name="図 135">
            <a:extLst>
              <a:ext uri="{FF2B5EF4-FFF2-40B4-BE49-F238E27FC236}">
                <a16:creationId xmlns:a16="http://schemas.microsoft.com/office/drawing/2014/main" id="{8D3C3F92-1B7C-DB1D-017C-D0FEB054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3790" y="2799891"/>
            <a:ext cx="3171142" cy="1915720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09D8E05A-3F28-B04E-7165-F4ACB6923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16250" y="3434549"/>
            <a:ext cx="3033999" cy="3016014"/>
          </a:xfrm>
          <a:prstGeom prst="rect">
            <a:avLst/>
          </a:prstGeom>
        </p:spPr>
      </p:pic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B60BB2DB-3571-7A81-8BB9-D8C71AB3E9FE}"/>
              </a:ext>
            </a:extLst>
          </p:cNvPr>
          <p:cNvSpPr txBox="1"/>
          <p:nvPr/>
        </p:nvSpPr>
        <p:spPr>
          <a:xfrm>
            <a:off x="-8114138" y="5811588"/>
            <a:ext cx="1722237" cy="48189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36000" tIns="0" rIns="3600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Rainfall-Runoff Modelling</a:t>
            </a:r>
            <a:endParaRPr lang="ja-JP" altLang="en-US" dirty="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139" name="Picture 4">
            <a:extLst>
              <a:ext uri="{FF2B5EF4-FFF2-40B4-BE49-F238E27FC236}">
                <a16:creationId xmlns:a16="http://schemas.microsoft.com/office/drawing/2014/main" id="{411B75BA-C6F3-81A9-212E-6D50F497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2681" y="4835311"/>
            <a:ext cx="3033999" cy="158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" name="右矢印 56">
            <a:extLst>
              <a:ext uri="{FF2B5EF4-FFF2-40B4-BE49-F238E27FC236}">
                <a16:creationId xmlns:a16="http://schemas.microsoft.com/office/drawing/2014/main" id="{802E4F88-C551-0C10-ED9D-420B9D49643C}"/>
              </a:ext>
            </a:extLst>
          </p:cNvPr>
          <p:cNvSpPr/>
          <p:nvPr/>
        </p:nvSpPr>
        <p:spPr>
          <a:xfrm>
            <a:off x="-5144690" y="6100702"/>
            <a:ext cx="1264494" cy="337037"/>
          </a:xfrm>
          <a:prstGeom prst="rightArrow">
            <a:avLst/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GSM</a:t>
            </a:r>
            <a:r>
              <a:rPr lang="ja-JP" altLang="en-US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（</a:t>
            </a:r>
            <a:r>
              <a:rPr lang="en-US" altLang="ja-JP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84hrs</a:t>
            </a:r>
            <a:r>
              <a:rPr lang="ja-JP" altLang="en-US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）</a:t>
            </a:r>
          </a:p>
        </p:txBody>
      </p:sp>
      <p:pic>
        <p:nvPicPr>
          <p:cNvPr id="141" name="Picture 3">
            <a:extLst>
              <a:ext uri="{FF2B5EF4-FFF2-40B4-BE49-F238E27FC236}">
                <a16:creationId xmlns:a16="http://schemas.microsoft.com/office/drawing/2014/main" id="{550CBCFF-9BBA-6AAB-34E4-CE1EFEC3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5401" y="2247681"/>
            <a:ext cx="3323403" cy="17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>
            <a:extLst>
              <a:ext uri="{FF2B5EF4-FFF2-40B4-BE49-F238E27FC236}">
                <a16:creationId xmlns:a16="http://schemas.microsoft.com/office/drawing/2014/main" id="{69F90613-C00C-295C-DA78-19E02F65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909767" y="4466944"/>
            <a:ext cx="3337536" cy="139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462EE5D3-A730-2917-055A-CE130280433C}"/>
              </a:ext>
            </a:extLst>
          </p:cNvPr>
          <p:cNvSpPr txBox="1"/>
          <p:nvPr/>
        </p:nvSpPr>
        <p:spPr>
          <a:xfrm>
            <a:off x="-11223018" y="4794632"/>
            <a:ext cx="3626747" cy="26771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③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Ensemble rainfall prediction (51 ensemble)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8CBDDC0E-4330-2644-963E-77FB7C2D25B1}"/>
              </a:ext>
            </a:extLst>
          </p:cNvPr>
          <p:cNvSpPr txBox="1"/>
          <p:nvPr/>
        </p:nvSpPr>
        <p:spPr>
          <a:xfrm>
            <a:off x="-7389677" y="4378057"/>
            <a:ext cx="3859520" cy="26771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④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Ensemble inflow discharge (3 representatives)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45" name="右矢印 6">
            <a:extLst>
              <a:ext uri="{FF2B5EF4-FFF2-40B4-BE49-F238E27FC236}">
                <a16:creationId xmlns:a16="http://schemas.microsoft.com/office/drawing/2014/main" id="{14E76D14-5829-189F-09A4-E7FB1D7FD8EF}"/>
              </a:ext>
            </a:extLst>
          </p:cNvPr>
          <p:cNvSpPr/>
          <p:nvPr/>
        </p:nvSpPr>
        <p:spPr>
          <a:xfrm rot="5400000">
            <a:off x="-3167887" y="3005850"/>
            <a:ext cx="349479" cy="277776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46" name="右矢印 6">
            <a:extLst>
              <a:ext uri="{FF2B5EF4-FFF2-40B4-BE49-F238E27FC236}">
                <a16:creationId xmlns:a16="http://schemas.microsoft.com/office/drawing/2014/main" id="{BFE2F07B-F479-7EBF-4BA9-2FEE3BBEF7ED}"/>
              </a:ext>
            </a:extLst>
          </p:cNvPr>
          <p:cNvSpPr/>
          <p:nvPr/>
        </p:nvSpPr>
        <p:spPr>
          <a:xfrm rot="9327256">
            <a:off x="-9273400" y="2466002"/>
            <a:ext cx="523736" cy="297811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47" name="右矢印 6">
            <a:extLst>
              <a:ext uri="{FF2B5EF4-FFF2-40B4-BE49-F238E27FC236}">
                <a16:creationId xmlns:a16="http://schemas.microsoft.com/office/drawing/2014/main" id="{75F60C50-92D5-DC32-416A-F5FFE37AA36C}"/>
              </a:ext>
            </a:extLst>
          </p:cNvPr>
          <p:cNvSpPr/>
          <p:nvPr/>
        </p:nvSpPr>
        <p:spPr>
          <a:xfrm rot="16200000">
            <a:off x="-5290936" y="3953430"/>
            <a:ext cx="379634" cy="378894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DDC1A676-119D-6249-9E24-7BBCA22F5A79}"/>
              </a:ext>
            </a:extLst>
          </p:cNvPr>
          <p:cNvSpPr txBox="1"/>
          <p:nvPr/>
        </p:nvSpPr>
        <p:spPr>
          <a:xfrm>
            <a:off x="-6340062" y="1507291"/>
            <a:ext cx="2710781" cy="45512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⑤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Ensemble accumulated storage volume (3 representatives)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5C4B1A76-3C4C-7FD9-2F64-ED3855011F05}"/>
              </a:ext>
            </a:extLst>
          </p:cNvPr>
          <p:cNvSpPr txBox="1"/>
          <p:nvPr/>
        </p:nvSpPr>
        <p:spPr>
          <a:xfrm>
            <a:off x="-2937622" y="1141034"/>
            <a:ext cx="2386932" cy="45512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⑥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Optimization</a:t>
            </a:r>
            <a:r>
              <a:rPr lang="ja-JP" altLang="en-US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 </a:t>
            </a:r>
            <a:r>
              <a:rPr lang="en-US" altLang="ja-JP" sz="1400" b="1" dirty="0">
                <a:solidFill>
                  <a:srgbClr val="FF0000"/>
                </a:solidFill>
                <a:latin typeface="Calibri"/>
                <a:ea typeface="メイリオ" panose="020B0604030504040204" pitchFamily="50" charset="-128"/>
                <a:cs typeface="Arial"/>
                <a:sym typeface="Arial"/>
              </a:rPr>
              <a:t>of dam flood mitigation operation</a:t>
            </a:r>
            <a:endParaRPr lang="ja-JP" altLang="en-US" sz="1400" b="1" dirty="0">
              <a:solidFill>
                <a:srgbClr val="FF0000"/>
              </a:solidFill>
              <a:latin typeface="Calibri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C19EE609-8EBB-95C0-E7E5-29221895E7BB}"/>
              </a:ext>
            </a:extLst>
          </p:cNvPr>
          <p:cNvSpPr txBox="1"/>
          <p:nvPr/>
        </p:nvSpPr>
        <p:spPr>
          <a:xfrm>
            <a:off x="-6497568" y="2560481"/>
            <a:ext cx="1465557" cy="73163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square" lIns="36000" tIns="72000" rIns="36000" bIns="72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Mean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7C0AEC94-025B-8FDF-212C-1280F5B4A15D}"/>
              </a:ext>
            </a:extLst>
          </p:cNvPr>
          <p:cNvSpPr txBox="1"/>
          <p:nvPr/>
        </p:nvSpPr>
        <p:spPr>
          <a:xfrm>
            <a:off x="-6059698" y="4809194"/>
            <a:ext cx="1465557" cy="765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Mean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8A9E5B5A-9768-97DC-7E8F-5B242C1EE68B}"/>
              </a:ext>
            </a:extLst>
          </p:cNvPr>
          <p:cNvSpPr txBox="1"/>
          <p:nvPr/>
        </p:nvSpPr>
        <p:spPr>
          <a:xfrm>
            <a:off x="-10511065" y="5347916"/>
            <a:ext cx="1465557" cy="765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Mean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39509F3E-48E6-A504-D6A1-94E8D5BC0F6E}"/>
              </a:ext>
            </a:extLst>
          </p:cNvPr>
          <p:cNvSpPr txBox="1"/>
          <p:nvPr/>
        </p:nvSpPr>
        <p:spPr>
          <a:xfrm>
            <a:off x="-11338333" y="1878487"/>
            <a:ext cx="2330533" cy="72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ECMWF, 51 Ensemble,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15 days advance, Downscaling 1km, 1hr</a:t>
            </a:r>
            <a:endParaRPr lang="ja-JP" altLang="en-US" sz="1600" dirty="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065D068F-380C-DF25-C2D1-8528E5F39F83}"/>
              </a:ext>
            </a:extLst>
          </p:cNvPr>
          <p:cNvSpPr txBox="1"/>
          <p:nvPr/>
        </p:nvSpPr>
        <p:spPr>
          <a:xfrm>
            <a:off x="-6715116" y="2100711"/>
            <a:ext cx="1803446" cy="374805"/>
          </a:xfrm>
          <a:prstGeom prst="rect">
            <a:avLst/>
          </a:prstGeom>
          <a:solidFill>
            <a:sysClr val="window" lastClr="FFFFFF"/>
          </a:solidFill>
          <a:ln w="15875">
            <a:solidFill>
              <a:sysClr val="windowText" lastClr="000000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Prediction of necessary storage volume</a:t>
            </a:r>
            <a:endParaRPr lang="ja-JP" altLang="en-US" sz="1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3365C311-074B-E68E-82DC-19922D74E386}"/>
              </a:ext>
            </a:extLst>
          </p:cNvPr>
          <p:cNvSpPr txBox="1"/>
          <p:nvPr/>
        </p:nvSpPr>
        <p:spPr>
          <a:xfrm>
            <a:off x="-5005997" y="2304118"/>
            <a:ext cx="1559270" cy="377124"/>
          </a:xfrm>
          <a:prstGeom prst="rect">
            <a:avLst/>
          </a:prstGeom>
          <a:solidFill>
            <a:sysClr val="window" lastClr="FFFFFF"/>
          </a:solidFill>
          <a:ln w="15875">
            <a:solidFill>
              <a:sysClr val="windowText" lastClr="000000"/>
            </a:solidFill>
          </a:ln>
        </p:spPr>
        <p:txBody>
          <a:bodyPr wrap="square" lIns="36000" tIns="108000" rIns="36000" bIns="10800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DRO/EF Occur Level</a:t>
            </a:r>
            <a:endParaRPr lang="ja-JP" altLang="en-US" sz="14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6" name="ストライプ矢印 60">
            <a:extLst>
              <a:ext uri="{FF2B5EF4-FFF2-40B4-BE49-F238E27FC236}">
                <a16:creationId xmlns:a16="http://schemas.microsoft.com/office/drawing/2014/main" id="{9D0C03FB-4C39-6535-C682-2B858699678D}"/>
              </a:ext>
            </a:extLst>
          </p:cNvPr>
          <p:cNvSpPr/>
          <p:nvPr/>
        </p:nvSpPr>
        <p:spPr>
          <a:xfrm>
            <a:off x="-6226649" y="5782385"/>
            <a:ext cx="2632212" cy="395846"/>
          </a:xfrm>
          <a:prstGeom prst="stripedRightArrow">
            <a:avLst/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ECMWF</a:t>
            </a:r>
            <a:r>
              <a:rPr lang="ja-JP" altLang="en-US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（</a:t>
            </a:r>
            <a:r>
              <a:rPr lang="en-US" altLang="ja-JP" sz="14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15Days)</a:t>
            </a:r>
            <a:endParaRPr lang="ja-JP" altLang="en-US" sz="1400" b="1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D89EA29A-A08C-B6FC-AEF5-3A45EFB9149C}"/>
              </a:ext>
            </a:extLst>
          </p:cNvPr>
          <p:cNvSpPr txBox="1"/>
          <p:nvPr/>
        </p:nvSpPr>
        <p:spPr>
          <a:xfrm>
            <a:off x="-3401602" y="1684652"/>
            <a:ext cx="2938461" cy="1077218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Triggered by Ensemble High but storage volume is defined by Ensemble Low for secure storage recovery.</a:t>
            </a:r>
            <a:endParaRPr lang="ja-JP" altLang="en-US" sz="1600" dirty="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58" name="右矢印 6">
            <a:extLst>
              <a:ext uri="{FF2B5EF4-FFF2-40B4-BE49-F238E27FC236}">
                <a16:creationId xmlns:a16="http://schemas.microsoft.com/office/drawing/2014/main" id="{41253696-B956-B4C6-A4C7-E6A693CF1461}"/>
              </a:ext>
            </a:extLst>
          </p:cNvPr>
          <p:cNvSpPr/>
          <p:nvPr/>
        </p:nvSpPr>
        <p:spPr>
          <a:xfrm rot="20486936">
            <a:off x="-3961409" y="1905615"/>
            <a:ext cx="520002" cy="324454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60" name="図 159">
            <a:extLst>
              <a:ext uri="{FF2B5EF4-FFF2-40B4-BE49-F238E27FC236}">
                <a16:creationId xmlns:a16="http://schemas.microsoft.com/office/drawing/2014/main" id="{2CC32C95-8E91-E870-EB85-D7202E65CE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32776"/>
            <a:ext cx="9906000" cy="4870197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E0C256E3-DDE9-9C90-B4BC-627828C9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7" y="2924944"/>
            <a:ext cx="2958625" cy="1787336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CA65CBA4-CEB7-C98B-2CBD-EFF05D0619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8669" y="572870"/>
            <a:ext cx="1643261" cy="4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16</a:t>
            </a:fld>
            <a:endParaRPr lang="en-US" altLang="ja-JP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0A0BFD-701F-A359-6E21-2E1A24A0EC01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7261" y="69190"/>
            <a:ext cx="9418852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Long-term rainfall prediction and decision support system for the Integrated dam operation</a:t>
            </a:r>
          </a:p>
        </p:txBody>
      </p:sp>
      <p:sp>
        <p:nvSpPr>
          <p:cNvPr id="30" name="右矢印 34">
            <a:extLst>
              <a:ext uri="{FF2B5EF4-FFF2-40B4-BE49-F238E27FC236}">
                <a16:creationId xmlns:a16="http://schemas.microsoft.com/office/drawing/2014/main" id="{53FBA402-346E-2BB3-0076-35DBBE54DA93}"/>
              </a:ext>
            </a:extLst>
          </p:cNvPr>
          <p:cNvSpPr/>
          <p:nvPr/>
        </p:nvSpPr>
        <p:spPr>
          <a:xfrm>
            <a:off x="-8019547" y="3132202"/>
            <a:ext cx="361043" cy="736425"/>
          </a:xfrm>
          <a:prstGeom prst="rightArrow">
            <a:avLst/>
          </a:prstGeom>
          <a:solidFill>
            <a:srgbClr val="FF00FF"/>
          </a:solidFill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00B05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550BEAE-F3F7-A147-6141-EC77AA38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7036" y="1978119"/>
            <a:ext cx="3699218" cy="3005206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CDB6580-955C-62D7-747F-B3A584365892}"/>
              </a:ext>
            </a:extLst>
          </p:cNvPr>
          <p:cNvSpPr txBox="1"/>
          <p:nvPr/>
        </p:nvSpPr>
        <p:spPr>
          <a:xfrm>
            <a:off x="-6759576" y="1681457"/>
            <a:ext cx="2517715" cy="56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①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Necessary storage volume for flood control</a:t>
            </a:r>
            <a:endParaRPr lang="ja-JP" altLang="en-US" sz="20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0C4D3C8-0C01-41C2-12E4-AF601F37E0D7}"/>
              </a:ext>
            </a:extLst>
          </p:cNvPr>
          <p:cNvSpPr txBox="1"/>
          <p:nvPr/>
        </p:nvSpPr>
        <p:spPr>
          <a:xfrm>
            <a:off x="-3337386" y="1694194"/>
            <a:ext cx="2285403" cy="56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FF"/>
                </a:solidFill>
                <a:latin typeface="Calibri"/>
                <a:cs typeface="Arial"/>
                <a:sym typeface="Arial"/>
              </a:rPr>
              <a:t>②</a:t>
            </a:r>
            <a:r>
              <a:rPr lang="en-US" altLang="ja-JP" sz="2000" dirty="0">
                <a:solidFill>
                  <a:srgbClr val="0000FF"/>
                </a:solidFill>
                <a:latin typeface="Calibri"/>
                <a:cs typeface="Arial"/>
                <a:sym typeface="Arial"/>
              </a:rPr>
              <a:t>Possible recovery storage volume</a:t>
            </a:r>
            <a:endParaRPr lang="ja-JP" altLang="en-US" sz="2000" dirty="0">
              <a:solidFill>
                <a:srgbClr val="0000FF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551DD10-AA91-5A02-4EAF-B76F34CC9EE1}"/>
              </a:ext>
            </a:extLst>
          </p:cNvPr>
          <p:cNvCxnSpPr>
            <a:cxnSpLocks/>
          </p:cNvCxnSpPr>
          <p:nvPr/>
        </p:nvCxnSpPr>
        <p:spPr>
          <a:xfrm flipV="1">
            <a:off x="-6389170" y="3385867"/>
            <a:ext cx="1150180" cy="1341250"/>
          </a:xfrm>
          <a:prstGeom prst="straightConnector1">
            <a:avLst/>
          </a:prstGeom>
          <a:noFill/>
          <a:ln w="38100" cap="flat" cmpd="sng" algn="ctr">
            <a:solidFill>
              <a:srgbClr val="990099"/>
            </a:solidFill>
            <a:prstDash val="solid"/>
            <a:tailEnd type="stealth" w="lg" len="lg"/>
          </a:ln>
          <a:effectLst/>
        </p:spPr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0690D07-4CC9-9FE2-C8EC-DDDBAC6D646C}"/>
              </a:ext>
            </a:extLst>
          </p:cNvPr>
          <p:cNvSpPr txBox="1"/>
          <p:nvPr/>
        </p:nvSpPr>
        <p:spPr>
          <a:xfrm>
            <a:off x="-10889145" y="2150857"/>
            <a:ext cx="1521133" cy="5013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1DCD4F4-9378-1865-3A38-5ABDD7C65F55}"/>
              </a:ext>
            </a:extLst>
          </p:cNvPr>
          <p:cNvSpPr txBox="1"/>
          <p:nvPr/>
        </p:nvSpPr>
        <p:spPr>
          <a:xfrm>
            <a:off x="-11419529" y="4643421"/>
            <a:ext cx="3584991" cy="53436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High: Mean value of No.1-5 </a:t>
            </a:r>
          </a:p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：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Mean value of No.47-51</a:t>
            </a:r>
            <a:endParaRPr lang="ja-JP" altLang="en-US" sz="16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B22821-14C4-477E-020E-D140A39207DF}"/>
              </a:ext>
            </a:extLst>
          </p:cNvPr>
          <p:cNvSpPr txBox="1"/>
          <p:nvPr/>
        </p:nvSpPr>
        <p:spPr>
          <a:xfrm rot="16200000">
            <a:off x="-12866226" y="3231138"/>
            <a:ext cx="2487259" cy="34444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Accumulated rainfall (mm)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E86294C-670D-7405-33C0-9BE70C56A813}"/>
              </a:ext>
            </a:extLst>
          </p:cNvPr>
          <p:cNvSpPr txBox="1"/>
          <p:nvPr/>
        </p:nvSpPr>
        <p:spPr>
          <a:xfrm>
            <a:off x="-11606395" y="1344998"/>
            <a:ext cx="3584991" cy="66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FF00FF"/>
                </a:solidFill>
                <a:latin typeface="Calibri"/>
                <a:cs typeface="Arial"/>
                <a:sym typeface="Arial"/>
              </a:rPr>
              <a:t>Rainfall Prediction in Reservoir Catchment Area</a:t>
            </a:r>
            <a:endParaRPr lang="ja-JP" altLang="en-US" sz="2400" b="1" dirty="0">
              <a:solidFill>
                <a:srgbClr val="FF00FF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65EBE82-7809-CF67-5607-6FC823DCB61A}"/>
              </a:ext>
            </a:extLst>
          </p:cNvPr>
          <p:cNvSpPr txBox="1"/>
          <p:nvPr/>
        </p:nvSpPr>
        <p:spPr>
          <a:xfrm>
            <a:off x="-5911996" y="1268002"/>
            <a:ext cx="3993073" cy="430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000FF"/>
                </a:solidFill>
                <a:latin typeface="Calibri"/>
                <a:cs typeface="Arial"/>
                <a:sym typeface="Arial"/>
              </a:rPr>
              <a:t>Dam Inflow Prediction</a:t>
            </a:r>
            <a:endParaRPr lang="ja-JP" altLang="en-US" sz="2400" b="1" dirty="0">
              <a:solidFill>
                <a:srgbClr val="0000FF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3827E779-31D7-447B-4D37-6DF63CFD6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0732" y="2096215"/>
            <a:ext cx="3375455" cy="275577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07D6FAD-FC5F-8F1E-7593-5C1381E1A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06720" y="2124745"/>
            <a:ext cx="3263777" cy="2665302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43FEC32-D5C3-97C5-9275-C3B25A7304DF}"/>
              </a:ext>
            </a:extLst>
          </p:cNvPr>
          <p:cNvSpPr txBox="1"/>
          <p:nvPr/>
        </p:nvSpPr>
        <p:spPr>
          <a:xfrm>
            <a:off x="-6672562" y="2262043"/>
            <a:ext cx="1521133" cy="501344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548BD7C-F7A1-6031-BB55-C9E8152F2513}"/>
              </a:ext>
            </a:extLst>
          </p:cNvPr>
          <p:cNvSpPr txBox="1"/>
          <p:nvPr/>
        </p:nvSpPr>
        <p:spPr>
          <a:xfrm>
            <a:off x="-3248767" y="2307462"/>
            <a:ext cx="1393016" cy="5013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High</a:t>
            </a:r>
          </a:p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Ensemble Low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B497B52-6D78-18C0-E979-B6935B3C4189}"/>
              </a:ext>
            </a:extLst>
          </p:cNvPr>
          <p:cNvSpPr txBox="1"/>
          <p:nvPr/>
        </p:nvSpPr>
        <p:spPr>
          <a:xfrm rot="16200000">
            <a:off x="-9153668" y="3187956"/>
            <a:ext cx="3354978" cy="34444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Necessary storage volume(×10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6</a:t>
            </a: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m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3</a:t>
            </a: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B426154-943D-8C3B-C08F-E56F21F5D02B}"/>
              </a:ext>
            </a:extLst>
          </p:cNvPr>
          <p:cNvSpPr txBox="1"/>
          <p:nvPr/>
        </p:nvSpPr>
        <p:spPr>
          <a:xfrm rot="16200000">
            <a:off x="-5615377" y="3248771"/>
            <a:ext cx="3273590" cy="34444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Possible recovery volume(×10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6</a:t>
            </a: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m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3</a:t>
            </a:r>
            <a:r>
              <a:rPr lang="en-US" altLang="ja-JP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F325B55-BBB4-BADD-3043-D869A12BCBDA}"/>
              </a:ext>
            </a:extLst>
          </p:cNvPr>
          <p:cNvSpPr txBox="1"/>
          <p:nvPr/>
        </p:nvSpPr>
        <p:spPr>
          <a:xfrm>
            <a:off x="-6973810" y="4574025"/>
            <a:ext cx="2765332" cy="664963"/>
          </a:xfrm>
          <a:prstGeom prst="rect">
            <a:avLst/>
          </a:prstGeom>
          <a:solidFill>
            <a:srgbClr val="FF6600"/>
          </a:solidFill>
          <a:ln w="19050"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Detection of occurrence of DRO/EF </a:t>
            </a:r>
            <a:r>
              <a:rPr lang="ja-JP" altLang="en-US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（</a:t>
            </a:r>
            <a:r>
              <a:rPr lang="en-US" altLang="ja-JP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5 days before Typhoon landing</a:t>
            </a:r>
            <a:r>
              <a:rPr lang="ja-JP" altLang="en-US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）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43EF36C3-347C-EECC-87F9-A67BFE198C82}"/>
              </a:ext>
            </a:extLst>
          </p:cNvPr>
          <p:cNvSpPr/>
          <p:nvPr/>
        </p:nvSpPr>
        <p:spPr>
          <a:xfrm>
            <a:off x="-7648400" y="1665664"/>
            <a:ext cx="6905457" cy="3669548"/>
          </a:xfrm>
          <a:prstGeom prst="rect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826F2D8-3672-26D6-577E-E0E144D1169D}"/>
              </a:ext>
            </a:extLst>
          </p:cNvPr>
          <p:cNvSpPr txBox="1"/>
          <p:nvPr/>
        </p:nvSpPr>
        <p:spPr>
          <a:xfrm>
            <a:off x="-6944539" y="2814663"/>
            <a:ext cx="1705549" cy="6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Inflow excess flood control volume </a:t>
            </a:r>
            <a:endParaRPr lang="ja-JP" altLang="en-US" dirty="0">
              <a:solidFill>
                <a:srgbClr val="C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3D4F551-D8A5-9393-B619-E3F0E087E03A}"/>
              </a:ext>
            </a:extLst>
          </p:cNvPr>
          <p:cNvSpPr txBox="1"/>
          <p:nvPr/>
        </p:nvSpPr>
        <p:spPr>
          <a:xfrm>
            <a:off x="-6973809" y="3518005"/>
            <a:ext cx="1061814" cy="433541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Flood control volume </a:t>
            </a:r>
            <a:endParaRPr lang="ja-JP" altLang="en-US" sz="1600" dirty="0">
              <a:solidFill>
                <a:srgbClr val="C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03296B0-B050-6A2E-CC5B-979D9877398D}"/>
              </a:ext>
            </a:extLst>
          </p:cNvPr>
          <p:cNvSpPr txBox="1"/>
          <p:nvPr/>
        </p:nvSpPr>
        <p:spPr>
          <a:xfrm>
            <a:off x="-3533888" y="4566750"/>
            <a:ext cx="2748237" cy="710707"/>
          </a:xfrm>
          <a:prstGeom prst="rect">
            <a:avLst/>
          </a:prstGeom>
          <a:solidFill>
            <a:srgbClr val="0070C0"/>
          </a:solidFill>
          <a:ln w="19050"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Target drawdown volume is increasing gradually keeping secure water recovery</a:t>
            </a:r>
            <a:endParaRPr lang="ja-JP" altLang="en-US" sz="1600" b="1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EBB2D0-3413-02E9-0605-00ED1B40BC30}"/>
              </a:ext>
            </a:extLst>
          </p:cNvPr>
          <p:cNvSpPr txBox="1"/>
          <p:nvPr/>
        </p:nvSpPr>
        <p:spPr>
          <a:xfrm>
            <a:off x="-11830929" y="5415242"/>
            <a:ext cx="7561191" cy="487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800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SIP Ensemble pre-release operation (SIP-EPRO)</a:t>
            </a:r>
            <a:endParaRPr kumimoji="0" lang="ja-JP" altLang="en-US" sz="2800" dirty="0">
              <a:solidFill>
                <a:srgbClr val="C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7FEBB84-566A-A955-2690-F269F1279076}"/>
              </a:ext>
            </a:extLst>
          </p:cNvPr>
          <p:cNvSpPr txBox="1"/>
          <p:nvPr/>
        </p:nvSpPr>
        <p:spPr>
          <a:xfrm>
            <a:off x="-11707036" y="5807354"/>
            <a:ext cx="8173148" cy="66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i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Using Long-term Ensemble rainfall prediction, optimum drawdown storage volume is obtained by adaptive pre-release under prediction uncertainty.</a:t>
            </a:r>
            <a:endParaRPr lang="ja-JP" altLang="en-US" b="1" i="1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4EDDD82-EBFB-1649-0620-FF6C962DD121}"/>
              </a:ext>
            </a:extLst>
          </p:cNvPr>
          <p:cNvSpPr txBox="1"/>
          <p:nvPr/>
        </p:nvSpPr>
        <p:spPr>
          <a:xfrm>
            <a:off x="-3533888" y="5488067"/>
            <a:ext cx="2917873" cy="707886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Balancing both flood and water security risks.  </a:t>
            </a:r>
            <a:endParaRPr lang="ja-JP" altLang="en-US" sz="2000" dirty="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C0EA4AC-61BB-2817-1DB3-A04D504443BB}"/>
              </a:ext>
            </a:extLst>
          </p:cNvPr>
          <p:cNvSpPr txBox="1"/>
          <p:nvPr/>
        </p:nvSpPr>
        <p:spPr>
          <a:xfrm>
            <a:off x="-9714872" y="5114922"/>
            <a:ext cx="2040513" cy="37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(Kido et. al. 2020)</a:t>
            </a:r>
            <a:endParaRPr lang="ja-JP" altLang="en-US" sz="20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99D75D2C-7850-D75D-0EED-332D2D786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3277"/>
            <a:ext cx="9906000" cy="4569280"/>
          </a:xfrm>
          <a:prstGeom prst="rect">
            <a:avLst/>
          </a:prstGeom>
        </p:spPr>
      </p:pic>
      <p:pic>
        <p:nvPicPr>
          <p:cNvPr id="56" name="Picture 2" descr="O:\◆グループフォルダ\戦略的イノベ創造PG\18シンポジウム\ロゴ案\ロゴ（決定）\JPG\カラー\sip_logo_color_04.jpg">
            <a:extLst>
              <a:ext uri="{FF2B5EF4-FFF2-40B4-BE49-F238E27FC236}">
                <a16:creationId xmlns:a16="http://schemas.microsoft.com/office/drawing/2014/main" id="{46F76B12-99EB-0C93-82E7-9B623B19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98" y="476365"/>
            <a:ext cx="2836307" cy="32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618985C7-F9D2-86EF-C687-EB50B08408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13" y="921691"/>
            <a:ext cx="1705576" cy="5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DD4721-3F7F-E92F-4B50-19B2E17C06B4}"/>
              </a:ext>
            </a:extLst>
          </p:cNvPr>
          <p:cNvSpPr/>
          <p:nvPr/>
        </p:nvSpPr>
        <p:spPr>
          <a:xfrm>
            <a:off x="200472" y="5795561"/>
            <a:ext cx="9217024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TOC of Today’s Presentation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0472" y="2132856"/>
            <a:ext cx="9505056" cy="44644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EWS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flood risk reduction in Japan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in Japan]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municipality governance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Local Government]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efficient dam control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dam operation]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International contribution by Japan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C12D-27C1-4F31-90C9-A93D49E44687}" type="slidenum"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0FFA07E-6F82-7639-5F9D-A1C734730FAE}"/>
              </a:ext>
            </a:extLst>
          </p:cNvPr>
          <p:cNvSpPr txBox="1">
            <a:spLocks/>
          </p:cNvSpPr>
          <p:nvPr/>
        </p:nvSpPr>
        <p:spPr bwMode="auto">
          <a:xfrm>
            <a:off x="7858" y="548680"/>
            <a:ext cx="9906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3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7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j-cs"/>
              </a:rPr>
              <a:t>Multi-layered Water-related Disaster Risk Reduction toward Early Warning for All</a:t>
            </a:r>
            <a:endParaRPr kumimoji="1" lang="ja-JP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68CCE9C8-0BB1-CE27-9A27-25AAE88A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34" y="1628800"/>
            <a:ext cx="990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156907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Kumamoto Initiative for Water</a:t>
            </a:r>
            <a:r>
              <a:rPr lang="ja-JP" altLang="en-US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-Overview-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18</a:t>
            </a:fld>
            <a:endParaRPr lang="en-US" altLang="ja-JP" sz="2400" dirty="0"/>
          </a:p>
        </p:txBody>
      </p:sp>
      <p:sp>
        <p:nvSpPr>
          <p:cNvPr id="4096" name="Google Shape;164;p13">
            <a:extLst>
              <a:ext uri="{FF2B5EF4-FFF2-40B4-BE49-F238E27FC236}">
                <a16:creationId xmlns:a16="http://schemas.microsoft.com/office/drawing/2014/main" id="{C55057F7-BD05-7C58-A93D-A22FC9BF4E83}"/>
              </a:ext>
            </a:extLst>
          </p:cNvPr>
          <p:cNvSpPr/>
          <p:nvPr/>
        </p:nvSpPr>
        <p:spPr>
          <a:xfrm>
            <a:off x="7147646" y="4455955"/>
            <a:ext cx="2555512" cy="47417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0" tIns="36000" rIns="0" bIns="36000" anchor="ctr" anchorCtr="0">
            <a:no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Solution of social issues</a:t>
            </a: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Sustainable economic growth</a:t>
            </a:r>
          </a:p>
        </p:txBody>
      </p:sp>
      <p:sp>
        <p:nvSpPr>
          <p:cNvPr id="4097" name="右矢印 191">
            <a:extLst>
              <a:ext uri="{FF2B5EF4-FFF2-40B4-BE49-F238E27FC236}">
                <a16:creationId xmlns:a16="http://schemas.microsoft.com/office/drawing/2014/main" id="{01415398-EC67-6349-6857-C6E7A6443B17}"/>
              </a:ext>
            </a:extLst>
          </p:cNvPr>
          <p:cNvSpPr/>
          <p:nvPr/>
        </p:nvSpPr>
        <p:spPr>
          <a:xfrm rot="16200000">
            <a:off x="5930884" y="4240914"/>
            <a:ext cx="143267" cy="469549"/>
          </a:xfrm>
          <a:prstGeom prst="rightArrow">
            <a:avLst/>
          </a:prstGeom>
          <a:solidFill>
            <a:srgbClr val="DEC8EE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098" name="右矢印 190">
            <a:extLst>
              <a:ext uri="{FF2B5EF4-FFF2-40B4-BE49-F238E27FC236}">
                <a16:creationId xmlns:a16="http://schemas.microsoft.com/office/drawing/2014/main" id="{18FAFC48-EBE8-B27B-794A-C3E0F3D6AE52}"/>
              </a:ext>
            </a:extLst>
          </p:cNvPr>
          <p:cNvSpPr/>
          <p:nvPr/>
        </p:nvSpPr>
        <p:spPr>
          <a:xfrm rot="16200000">
            <a:off x="3713347" y="4126475"/>
            <a:ext cx="562080" cy="469549"/>
          </a:xfrm>
          <a:prstGeom prst="rightArrow">
            <a:avLst/>
          </a:prstGeom>
          <a:solidFill>
            <a:srgbClr val="DEC8EE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107" name="右矢印 5">
            <a:extLst>
              <a:ext uri="{FF2B5EF4-FFF2-40B4-BE49-F238E27FC236}">
                <a16:creationId xmlns:a16="http://schemas.microsoft.com/office/drawing/2014/main" id="{301DF114-1379-819B-F3FE-6F3B326C5D97}"/>
              </a:ext>
            </a:extLst>
          </p:cNvPr>
          <p:cNvSpPr/>
          <p:nvPr/>
        </p:nvSpPr>
        <p:spPr>
          <a:xfrm rot="16200000">
            <a:off x="1213603" y="4173160"/>
            <a:ext cx="197724" cy="469549"/>
          </a:xfrm>
          <a:prstGeom prst="rightArrow">
            <a:avLst/>
          </a:prstGeom>
          <a:solidFill>
            <a:srgbClr val="DEC8EE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119" name="Google Shape;166;p13">
            <a:extLst>
              <a:ext uri="{FF2B5EF4-FFF2-40B4-BE49-F238E27FC236}">
                <a16:creationId xmlns:a16="http://schemas.microsoft.com/office/drawing/2014/main" id="{FCB7EA2C-D860-58CF-459E-0027C194D1CD}"/>
              </a:ext>
            </a:extLst>
          </p:cNvPr>
          <p:cNvSpPr/>
          <p:nvPr/>
        </p:nvSpPr>
        <p:spPr>
          <a:xfrm>
            <a:off x="2857090" y="1347382"/>
            <a:ext cx="4563918" cy="3056674"/>
          </a:xfrm>
          <a:prstGeom prst="rect">
            <a:avLst/>
          </a:prstGeom>
          <a:solidFill>
            <a:srgbClr val="92D050">
              <a:alpha val="5098"/>
            </a:srgbClr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kern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4124" name="右矢印 189">
            <a:extLst>
              <a:ext uri="{FF2B5EF4-FFF2-40B4-BE49-F238E27FC236}">
                <a16:creationId xmlns:a16="http://schemas.microsoft.com/office/drawing/2014/main" id="{71C7166B-6C97-709B-E766-2CA268A48DB5}"/>
              </a:ext>
            </a:extLst>
          </p:cNvPr>
          <p:cNvSpPr/>
          <p:nvPr/>
        </p:nvSpPr>
        <p:spPr>
          <a:xfrm rot="16200000">
            <a:off x="693484" y="2983019"/>
            <a:ext cx="2606897" cy="469549"/>
          </a:xfrm>
          <a:prstGeom prst="rightArrow">
            <a:avLst>
              <a:gd name="adj1" fmla="val 50000"/>
              <a:gd name="adj2" fmla="val 33771"/>
            </a:avLst>
          </a:prstGeom>
          <a:solidFill>
            <a:srgbClr val="DEC8EE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127" name="右矢印 188">
            <a:extLst>
              <a:ext uri="{FF2B5EF4-FFF2-40B4-BE49-F238E27FC236}">
                <a16:creationId xmlns:a16="http://schemas.microsoft.com/office/drawing/2014/main" id="{8A244B3B-D5C6-452E-469C-6BA5EAF627D6}"/>
              </a:ext>
            </a:extLst>
          </p:cNvPr>
          <p:cNvSpPr/>
          <p:nvPr/>
        </p:nvSpPr>
        <p:spPr>
          <a:xfrm rot="16200000">
            <a:off x="1027169" y="3630079"/>
            <a:ext cx="1283886" cy="469549"/>
          </a:xfrm>
          <a:prstGeom prst="rightArrow">
            <a:avLst/>
          </a:prstGeom>
          <a:solidFill>
            <a:srgbClr val="DEC8EE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129" name="Google Shape;96;p13">
            <a:extLst>
              <a:ext uri="{FF2B5EF4-FFF2-40B4-BE49-F238E27FC236}">
                <a16:creationId xmlns:a16="http://schemas.microsoft.com/office/drawing/2014/main" id="{9BBB30C5-018E-713C-C051-B266CD427ECF}"/>
              </a:ext>
            </a:extLst>
          </p:cNvPr>
          <p:cNvSpPr/>
          <p:nvPr/>
        </p:nvSpPr>
        <p:spPr>
          <a:xfrm>
            <a:off x="2666244" y="1010756"/>
            <a:ext cx="4495170" cy="3070894"/>
          </a:xfrm>
          <a:prstGeom prst="rect">
            <a:avLst/>
          </a:prstGeom>
          <a:solidFill>
            <a:srgbClr val="0070C0">
              <a:alpha val="5098"/>
            </a:srgbClr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kern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136" name="Google Shape;111;p13">
            <a:extLst>
              <a:ext uri="{FF2B5EF4-FFF2-40B4-BE49-F238E27FC236}">
                <a16:creationId xmlns:a16="http://schemas.microsoft.com/office/drawing/2014/main" id="{E81CFC2A-B861-F62D-33C4-D3238C56CF52}"/>
              </a:ext>
            </a:extLst>
          </p:cNvPr>
          <p:cNvGrpSpPr/>
          <p:nvPr/>
        </p:nvGrpSpPr>
        <p:grpSpPr>
          <a:xfrm>
            <a:off x="137003" y="4506797"/>
            <a:ext cx="6816969" cy="412767"/>
            <a:chOff x="4219967" y="1149499"/>
            <a:chExt cx="5969205" cy="589502"/>
          </a:xfrm>
        </p:grpSpPr>
        <p:sp>
          <p:nvSpPr>
            <p:cNvPr id="4138" name="Google Shape;112;p13">
              <a:extLst>
                <a:ext uri="{FF2B5EF4-FFF2-40B4-BE49-F238E27FC236}">
                  <a16:creationId xmlns:a16="http://schemas.microsoft.com/office/drawing/2014/main" id="{C457BDC7-66EE-8EE5-D17F-F32E1D9C2B51}"/>
                </a:ext>
              </a:extLst>
            </p:cNvPr>
            <p:cNvSpPr/>
            <p:nvPr/>
          </p:nvSpPr>
          <p:spPr>
            <a:xfrm>
              <a:off x="4219967" y="1170129"/>
              <a:ext cx="5969205" cy="568872"/>
            </a:xfrm>
            <a:prstGeom prst="roundRect">
              <a:avLst>
                <a:gd name="adj" fmla="val 16667"/>
              </a:avLst>
            </a:prstGeom>
            <a:solidFill>
              <a:srgbClr val="DEC8E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kern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48" name="Google Shape;113;p13">
              <a:extLst>
                <a:ext uri="{FF2B5EF4-FFF2-40B4-BE49-F238E27FC236}">
                  <a16:creationId xmlns:a16="http://schemas.microsoft.com/office/drawing/2014/main" id="{BB334256-9840-4429-DDA1-95A80A40B51C}"/>
                </a:ext>
              </a:extLst>
            </p:cNvPr>
            <p:cNvSpPr/>
            <p:nvPr/>
          </p:nvSpPr>
          <p:spPr>
            <a:xfrm>
              <a:off x="4345025" y="1263994"/>
              <a:ext cx="2184346" cy="35241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36000" tIns="0" rIns="36000" bIns="0" anchor="ctr" anchorCtr="0">
              <a:noAutofit/>
            </a:bodyPr>
            <a:lstStyle/>
            <a:p>
              <a:pPr algn="ctr" eaLnBrk="1" fontAlgn="auto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kumimoji="0" lang="en-US" altLang="ja-JP" sz="900" b="1" kern="0" dirty="0">
                  <a:solidFill>
                    <a:srgbClr val="FFFFFF"/>
                  </a:solidFill>
                  <a:latin typeface="Arial"/>
                  <a:ea typeface="游ゴシック" panose="020B0400000000000000" pitchFamily="50" charset="-128"/>
                  <a:cs typeface="Arial" panose="020B0604020202020204" pitchFamily="34" charset="0"/>
                  <a:sym typeface="Meiryo"/>
                </a:rPr>
                <a:t>Enhancement of governance and systems</a:t>
              </a:r>
              <a:endParaRPr kumimoji="0" lang="ja-JP" altLang="en-US" sz="900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54" name="Google Shape;114;p13">
              <a:extLst>
                <a:ext uri="{FF2B5EF4-FFF2-40B4-BE49-F238E27FC236}">
                  <a16:creationId xmlns:a16="http://schemas.microsoft.com/office/drawing/2014/main" id="{9ED5AA4F-3685-6B6A-F799-03990327E70E}"/>
                </a:ext>
              </a:extLst>
            </p:cNvPr>
            <p:cNvSpPr txBox="1"/>
            <p:nvPr/>
          </p:nvSpPr>
          <p:spPr>
            <a:xfrm>
              <a:off x="6539839" y="1149499"/>
              <a:ext cx="3572268" cy="5401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54000" indent="-720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kumimoji="0" lang="en-US" altLang="ja-JP" sz="700" b="1" kern="0" dirty="0">
                  <a:solidFill>
                    <a:srgbClr val="7030A0"/>
                  </a:solidFill>
                  <a:latin typeface="Arial"/>
                  <a:ea typeface="游ゴシック" panose="020B0400000000000000" pitchFamily="50" charset="-128"/>
                  <a:cs typeface="Arial" panose="020B0604020202020204" pitchFamily="34" charset="0"/>
                  <a:sym typeface="Meiryo"/>
                </a:rPr>
                <a:t>- Cooperation with the related organizations of each country and human resource development</a:t>
              </a:r>
            </a:p>
            <a:p>
              <a:pPr marL="54000" indent="-720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kumimoji="0" lang="en-US" altLang="ja-JP" sz="700" b="1" kern="0" dirty="0">
                  <a:solidFill>
                    <a:srgbClr val="7030A0"/>
                  </a:solidFill>
                  <a:latin typeface="Arial"/>
                  <a:ea typeface="游ゴシック" panose="020B0400000000000000" pitchFamily="50" charset="-128"/>
                  <a:cs typeface="Arial" panose="020B0604020202020204" pitchFamily="34" charset="0"/>
                  <a:sym typeface="Meiryo"/>
                </a:rPr>
                <a:t>- Cooperation with assistance organizations and international organizations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400" kern="0" dirty="0">
                <a:solidFill>
                  <a:srgbClr val="7030A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endParaRPr>
            </a:p>
          </p:txBody>
        </p:sp>
      </p:grpSp>
      <p:sp>
        <p:nvSpPr>
          <p:cNvPr id="4155" name="Google Shape;167;p13">
            <a:extLst>
              <a:ext uri="{FF2B5EF4-FFF2-40B4-BE49-F238E27FC236}">
                <a16:creationId xmlns:a16="http://schemas.microsoft.com/office/drawing/2014/main" id="{AC034861-D8B0-93DA-74D9-152195576491}"/>
              </a:ext>
            </a:extLst>
          </p:cNvPr>
          <p:cNvSpPr/>
          <p:nvPr/>
        </p:nvSpPr>
        <p:spPr>
          <a:xfrm>
            <a:off x="146000" y="995628"/>
            <a:ext cx="2132241" cy="911140"/>
          </a:xfrm>
          <a:prstGeom prst="roundRect">
            <a:avLst>
              <a:gd name="adj" fmla="val 9092"/>
            </a:avLst>
          </a:prstGeom>
          <a:solidFill>
            <a:srgbClr val="FF85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Use of observation/forecast data</a:t>
            </a:r>
            <a:endParaRPr kumimoji="0" sz="12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4157" name="Google Shape;168;p13">
            <a:extLst>
              <a:ext uri="{FF2B5EF4-FFF2-40B4-BE49-F238E27FC236}">
                <a16:creationId xmlns:a16="http://schemas.microsoft.com/office/drawing/2014/main" id="{FE2AC0F6-E44F-1D71-C05C-6133B247F69A}"/>
              </a:ext>
            </a:extLst>
          </p:cNvPr>
          <p:cNvSpPr/>
          <p:nvPr/>
        </p:nvSpPr>
        <p:spPr>
          <a:xfrm>
            <a:off x="137002" y="3506587"/>
            <a:ext cx="2132241" cy="802486"/>
          </a:xfrm>
          <a:prstGeom prst="roundRect">
            <a:avLst>
              <a:gd name="adj" fmla="val 14860"/>
            </a:avLst>
          </a:prstGeom>
          <a:solidFill>
            <a:srgbClr val="FF85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4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Planning and operation of facilities</a:t>
            </a:r>
            <a:endParaRPr kumimoji="0" lang="ja-JP" altLang="en-US" sz="14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4159" name="Google Shape;169;p13">
            <a:extLst>
              <a:ext uri="{FF2B5EF4-FFF2-40B4-BE49-F238E27FC236}">
                <a16:creationId xmlns:a16="http://schemas.microsoft.com/office/drawing/2014/main" id="{1FC4276A-C332-9313-C847-F7AD7B9AC2DE}"/>
              </a:ext>
            </a:extLst>
          </p:cNvPr>
          <p:cNvSpPr/>
          <p:nvPr/>
        </p:nvSpPr>
        <p:spPr>
          <a:xfrm>
            <a:off x="3073435" y="2854575"/>
            <a:ext cx="3880537" cy="4555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4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Sewerage systems</a:t>
            </a:r>
            <a:endParaRPr kumimoji="0" lang="en-US" altLang="ja-JP" sz="1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Reduction of inundation in urban areas</a:t>
            </a:r>
            <a:r>
              <a:rPr kumimoji="0" lang="ja-JP" altLang="en-US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ja-JP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/ Use of sewage sludge for biomass power generation</a:t>
            </a:r>
          </a:p>
        </p:txBody>
      </p:sp>
      <p:sp>
        <p:nvSpPr>
          <p:cNvPr id="64" name="Google Shape;170;p13">
            <a:extLst>
              <a:ext uri="{FF2B5EF4-FFF2-40B4-BE49-F238E27FC236}">
                <a16:creationId xmlns:a16="http://schemas.microsoft.com/office/drawing/2014/main" id="{8797E6DF-05DA-63D8-38A7-0DE11217467D}"/>
              </a:ext>
            </a:extLst>
          </p:cNvPr>
          <p:cNvSpPr/>
          <p:nvPr/>
        </p:nvSpPr>
        <p:spPr>
          <a:xfrm>
            <a:off x="3073435" y="3371385"/>
            <a:ext cx="3880537" cy="64014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45700" rIns="91425" bIns="45700" anchor="t" anchorCtr="0">
            <a:noAutofit/>
          </a:bodyPr>
          <a:lstStyle/>
          <a:p>
            <a:pPr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4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Irrigation and drainage facilities</a:t>
            </a:r>
            <a:r>
              <a:rPr kumimoji="0" lang="ja-JP" altLang="en-US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</a:t>
            </a:r>
            <a:endParaRPr kumimoji="0" lang="en-US" altLang="ja-JP" sz="7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Reduction of flooding in rural areas by the use of the rainwater storage function of paddy fields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Reduction of greenhouse gas emissions through small hydroelectric power generation</a:t>
            </a:r>
          </a:p>
        </p:txBody>
      </p:sp>
      <p:sp>
        <p:nvSpPr>
          <p:cNvPr id="65" name="Google Shape;171;p13">
            <a:extLst>
              <a:ext uri="{FF2B5EF4-FFF2-40B4-BE49-F238E27FC236}">
                <a16:creationId xmlns:a16="http://schemas.microsoft.com/office/drawing/2014/main" id="{C4511D08-DA0C-E29F-C814-2186F803511F}"/>
              </a:ext>
            </a:extLst>
          </p:cNvPr>
          <p:cNvSpPr/>
          <p:nvPr/>
        </p:nvSpPr>
        <p:spPr>
          <a:xfrm>
            <a:off x="154261" y="2126169"/>
            <a:ext cx="2132241" cy="1103259"/>
          </a:xfrm>
          <a:prstGeom prst="roundRect">
            <a:avLst>
              <a:gd name="adj" fmla="val 9092"/>
            </a:avLst>
          </a:prstGeom>
          <a:solidFill>
            <a:srgbClr val="FF85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Evaluation of water-related disaster risks</a:t>
            </a:r>
            <a:endParaRPr kumimoji="0" lang="ja-JP" altLang="en-US" sz="12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Google Shape;172;p13">
            <a:extLst>
              <a:ext uri="{FF2B5EF4-FFF2-40B4-BE49-F238E27FC236}">
                <a16:creationId xmlns:a16="http://schemas.microsoft.com/office/drawing/2014/main" id="{D1A99FCB-DB4C-C287-21D1-2CECD6E34F18}"/>
              </a:ext>
            </a:extLst>
          </p:cNvPr>
          <p:cNvSpPr/>
          <p:nvPr/>
        </p:nvSpPr>
        <p:spPr>
          <a:xfrm>
            <a:off x="3073435" y="1820812"/>
            <a:ext cx="3880537" cy="9840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36000" rIns="0" bIns="360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Effective use of </a:t>
            </a:r>
            <a:r>
              <a:rPr kumimoji="0" lang="en-US" altLang="ja-JP" sz="14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existing dams</a:t>
            </a:r>
            <a:endParaRPr kumimoji="0" lang="ja-JP" altLang="en-US" sz="14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Google Shape;174;p13">
            <a:extLst>
              <a:ext uri="{FF2B5EF4-FFF2-40B4-BE49-F238E27FC236}">
                <a16:creationId xmlns:a16="http://schemas.microsoft.com/office/drawing/2014/main" id="{3A3D04BC-BB2F-9502-7137-53D1361B265C}"/>
              </a:ext>
            </a:extLst>
          </p:cNvPr>
          <p:cNvSpPr/>
          <p:nvPr/>
        </p:nvSpPr>
        <p:spPr>
          <a:xfrm>
            <a:off x="3153978" y="2162441"/>
            <a:ext cx="2289053" cy="255774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8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Operational improvement (operation rules)</a:t>
            </a:r>
            <a:endParaRPr kumimoji="0" lang="ja-JP" altLang="en-US" sz="800" b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68" name="Google Shape;175;p13">
            <a:extLst>
              <a:ext uri="{FF2B5EF4-FFF2-40B4-BE49-F238E27FC236}">
                <a16:creationId xmlns:a16="http://schemas.microsoft.com/office/drawing/2014/main" id="{2C5654E6-C11F-67A2-7872-36902129DBEE}"/>
              </a:ext>
            </a:extLst>
          </p:cNvPr>
          <p:cNvSpPr/>
          <p:nvPr/>
        </p:nvSpPr>
        <p:spPr>
          <a:xfrm>
            <a:off x="3153978" y="2451534"/>
            <a:ext cx="2289053" cy="244976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8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Renewal</a:t>
            </a:r>
            <a:r>
              <a:rPr kumimoji="0" lang="en-GB" altLang="ja-JP" sz="8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 (redevelopment) of dams</a:t>
            </a:r>
            <a:endParaRPr kumimoji="0" sz="800" b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69" name="Google Shape;176;p13">
            <a:extLst>
              <a:ext uri="{FF2B5EF4-FFF2-40B4-BE49-F238E27FC236}">
                <a16:creationId xmlns:a16="http://schemas.microsoft.com/office/drawing/2014/main" id="{7121053C-98E3-5D3B-ED6B-90C262FCA934}"/>
              </a:ext>
            </a:extLst>
          </p:cNvPr>
          <p:cNvSpPr txBox="1"/>
          <p:nvPr/>
        </p:nvSpPr>
        <p:spPr>
          <a:xfrm>
            <a:off x="5391170" y="2206261"/>
            <a:ext cx="1644231" cy="45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t" anchorCtr="0">
            <a:noAutofit/>
          </a:bodyPr>
          <a:lstStyle/>
          <a:p>
            <a:pPr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6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Preliminary release operation</a:t>
            </a:r>
          </a:p>
          <a:p>
            <a:pPr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6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Higher hydroelectric power generation efficiency</a:t>
            </a:r>
          </a:p>
          <a:p>
            <a:pPr eaLnBrk="1" fontAlgn="auto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6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Enhancement of discharge facilities</a:t>
            </a:r>
          </a:p>
          <a:p>
            <a:pPr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6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Raising of the dam height</a:t>
            </a:r>
          </a:p>
        </p:txBody>
      </p:sp>
      <p:sp>
        <p:nvSpPr>
          <p:cNvPr id="70" name="Google Shape;177;p13">
            <a:extLst>
              <a:ext uri="{FF2B5EF4-FFF2-40B4-BE49-F238E27FC236}">
                <a16:creationId xmlns:a16="http://schemas.microsoft.com/office/drawing/2014/main" id="{43DABDBF-E361-B5AA-A6FD-9E847C8F290B}"/>
              </a:ext>
            </a:extLst>
          </p:cNvPr>
          <p:cNvSpPr txBox="1"/>
          <p:nvPr/>
        </p:nvSpPr>
        <p:spPr>
          <a:xfrm>
            <a:off x="4258292" y="4188972"/>
            <a:ext cx="3162716" cy="2172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zh-TW" sz="1200" b="1" i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Century"/>
              </a:rPr>
              <a:t>Climate change mitigation measures</a:t>
            </a:r>
            <a:endParaRPr kumimoji="0" lang="zh-TW" altLang="en-US" sz="1200" b="1" i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Century"/>
            </a:endParaRPr>
          </a:p>
        </p:txBody>
      </p:sp>
      <p:sp>
        <p:nvSpPr>
          <p:cNvPr id="71" name="Google Shape;178;p13">
            <a:extLst>
              <a:ext uri="{FF2B5EF4-FFF2-40B4-BE49-F238E27FC236}">
                <a16:creationId xmlns:a16="http://schemas.microsoft.com/office/drawing/2014/main" id="{CDD795FF-948F-DC84-059E-D016C579567F}"/>
              </a:ext>
            </a:extLst>
          </p:cNvPr>
          <p:cNvSpPr txBox="1"/>
          <p:nvPr/>
        </p:nvSpPr>
        <p:spPr>
          <a:xfrm>
            <a:off x="2655256" y="995628"/>
            <a:ext cx="2945816" cy="2512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zh-TW" sz="1200" b="1" i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Century"/>
              </a:rPr>
              <a:t>Climate change adaptation measures</a:t>
            </a:r>
            <a:endParaRPr kumimoji="0" lang="zh-TW" altLang="en-US" sz="1200" b="1" i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Century"/>
            </a:endParaRPr>
          </a:p>
        </p:txBody>
      </p:sp>
      <p:sp>
        <p:nvSpPr>
          <p:cNvPr id="72" name="Google Shape;182;p13">
            <a:extLst>
              <a:ext uri="{FF2B5EF4-FFF2-40B4-BE49-F238E27FC236}">
                <a16:creationId xmlns:a16="http://schemas.microsoft.com/office/drawing/2014/main" id="{15C8A83E-3D2D-E7A9-C09B-F71A54E8105F}"/>
              </a:ext>
            </a:extLst>
          </p:cNvPr>
          <p:cNvSpPr/>
          <p:nvPr/>
        </p:nvSpPr>
        <p:spPr>
          <a:xfrm rot="2703615">
            <a:off x="2264616" y="1233382"/>
            <a:ext cx="345699" cy="68341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Google Shape;183;p13">
            <a:extLst>
              <a:ext uri="{FF2B5EF4-FFF2-40B4-BE49-F238E27FC236}">
                <a16:creationId xmlns:a16="http://schemas.microsoft.com/office/drawing/2014/main" id="{0DCF95DE-DDF1-9E78-7D2D-D710EEAD9107}"/>
              </a:ext>
            </a:extLst>
          </p:cNvPr>
          <p:cNvSpPr/>
          <p:nvPr/>
        </p:nvSpPr>
        <p:spPr>
          <a:xfrm rot="18903615">
            <a:off x="2180405" y="3461825"/>
            <a:ext cx="657817" cy="3591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Google Shape;187;p13">
            <a:extLst>
              <a:ext uri="{FF2B5EF4-FFF2-40B4-BE49-F238E27FC236}">
                <a16:creationId xmlns:a16="http://schemas.microsoft.com/office/drawing/2014/main" id="{D4A9E05D-9586-CF44-CF3C-7B1C5FF34ADB}"/>
              </a:ext>
            </a:extLst>
          </p:cNvPr>
          <p:cNvSpPr/>
          <p:nvPr/>
        </p:nvSpPr>
        <p:spPr>
          <a:xfrm rot="2555">
            <a:off x="2116284" y="2468138"/>
            <a:ext cx="657858" cy="3590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Google Shape;188;p13">
            <a:extLst>
              <a:ext uri="{FF2B5EF4-FFF2-40B4-BE49-F238E27FC236}">
                <a16:creationId xmlns:a16="http://schemas.microsoft.com/office/drawing/2014/main" id="{72053343-674C-8EB6-066C-ACF46A80944B}"/>
              </a:ext>
            </a:extLst>
          </p:cNvPr>
          <p:cNvSpPr txBox="1"/>
          <p:nvPr/>
        </p:nvSpPr>
        <p:spPr>
          <a:xfrm>
            <a:off x="2880454" y="1340768"/>
            <a:ext cx="4262868" cy="67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kern="0" dirty="0">
                <a:solidFill>
                  <a:srgbClr val="00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Development of</a:t>
            </a:r>
            <a:r>
              <a:rPr kumimoji="0" lang="ja-JP" altLang="en-US" sz="1200" kern="0" dirty="0">
                <a:solidFill>
                  <a:srgbClr val="00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ja-JP" sz="1200" kern="0" dirty="0">
                <a:solidFill>
                  <a:srgbClr val="00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“Quality Infrastructure” by the use of</a:t>
            </a:r>
            <a:r>
              <a:rPr kumimoji="0" lang="en-US" altLang="ja-JP" sz="1200" kern="0" dirty="0">
                <a:solidFill>
                  <a:srgbClr val="FF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 hybrid technology</a:t>
            </a:r>
            <a:r>
              <a:rPr kumimoji="0" lang="en-US" altLang="ja-JP" sz="1200" kern="0" dirty="0">
                <a:solidFill>
                  <a:srgbClr val="00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 to implement both </a:t>
            </a:r>
            <a:r>
              <a:rPr kumimoji="0" lang="en-US" altLang="ja-JP" sz="1200" kern="0" dirty="0">
                <a:solidFill>
                  <a:srgbClr val="0070C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adaptation</a:t>
            </a:r>
            <a:r>
              <a:rPr kumimoji="0" lang="en-US" altLang="ja-JP" sz="1200" kern="0" dirty="0">
                <a:solidFill>
                  <a:srgbClr val="00000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 and </a:t>
            </a:r>
            <a:r>
              <a:rPr kumimoji="0" lang="en-US" altLang="ja-JP" sz="1200" kern="0" dirty="0">
                <a:solidFill>
                  <a:srgbClr val="92D050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mitigation measure</a:t>
            </a:r>
            <a:endParaRPr kumimoji="0" sz="1100" b="1" kern="0" spc="-10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Century"/>
            </a:endParaRPr>
          </a:p>
        </p:txBody>
      </p:sp>
      <p:sp>
        <p:nvSpPr>
          <p:cNvPr id="76" name="Google Shape;135;p13">
            <a:extLst>
              <a:ext uri="{FF2B5EF4-FFF2-40B4-BE49-F238E27FC236}">
                <a16:creationId xmlns:a16="http://schemas.microsoft.com/office/drawing/2014/main" id="{2D2BD87D-E65F-8DB6-A108-BE2014E024E0}"/>
              </a:ext>
            </a:extLst>
          </p:cNvPr>
          <p:cNvSpPr/>
          <p:nvPr/>
        </p:nvSpPr>
        <p:spPr>
          <a:xfrm>
            <a:off x="319100" y="1290144"/>
            <a:ext cx="1743929" cy="18507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Satellite observation</a:t>
            </a:r>
            <a:endParaRPr kumimoji="0" lang="ja-JP" altLang="en-US" sz="700" b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77" name="Google Shape;135;p13">
            <a:extLst>
              <a:ext uri="{FF2B5EF4-FFF2-40B4-BE49-F238E27FC236}">
                <a16:creationId xmlns:a16="http://schemas.microsoft.com/office/drawing/2014/main" id="{05DAD8C7-3AB7-E06D-C7F6-ABAB38ED76D2}"/>
              </a:ext>
            </a:extLst>
          </p:cNvPr>
          <p:cNvSpPr/>
          <p:nvPr/>
        </p:nvSpPr>
        <p:spPr>
          <a:xfrm>
            <a:off x="319100" y="1659754"/>
            <a:ext cx="1743929" cy="18507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Data integration &amp; analysis</a:t>
            </a:r>
            <a:endParaRPr kumimoji="0" lang="ja-JP" altLang="en-US" sz="700" b="1" kern="0" spc="-10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78" name="Google Shape;135;p13">
            <a:extLst>
              <a:ext uri="{FF2B5EF4-FFF2-40B4-BE49-F238E27FC236}">
                <a16:creationId xmlns:a16="http://schemas.microsoft.com/office/drawing/2014/main" id="{D39ACCD4-3174-50C5-7711-33AC29710664}"/>
              </a:ext>
            </a:extLst>
          </p:cNvPr>
          <p:cNvSpPr/>
          <p:nvPr/>
        </p:nvSpPr>
        <p:spPr>
          <a:xfrm>
            <a:off x="301881" y="2423519"/>
            <a:ext cx="1760810" cy="27149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9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Risk map/Flood analysis</a:t>
            </a:r>
            <a:endParaRPr kumimoji="0" lang="ja-JP" altLang="en-US" sz="900" b="1" kern="0" spc="-10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79" name="Google Shape;185;p13">
            <a:extLst>
              <a:ext uri="{FF2B5EF4-FFF2-40B4-BE49-F238E27FC236}">
                <a16:creationId xmlns:a16="http://schemas.microsoft.com/office/drawing/2014/main" id="{1E78C767-3F83-BE0A-101A-DFB5B951A08E}"/>
              </a:ext>
            </a:extLst>
          </p:cNvPr>
          <p:cNvSpPr/>
          <p:nvPr/>
        </p:nvSpPr>
        <p:spPr>
          <a:xfrm rot="60000">
            <a:off x="7446838" y="3231286"/>
            <a:ext cx="410856" cy="3590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4F3B5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Google Shape;185;p13">
            <a:extLst>
              <a:ext uri="{FF2B5EF4-FFF2-40B4-BE49-F238E27FC236}">
                <a16:creationId xmlns:a16="http://schemas.microsoft.com/office/drawing/2014/main" id="{2300BEEA-E1E4-39BF-B5DA-8F7794B3E915}"/>
              </a:ext>
            </a:extLst>
          </p:cNvPr>
          <p:cNvSpPr/>
          <p:nvPr/>
        </p:nvSpPr>
        <p:spPr>
          <a:xfrm rot="60000">
            <a:off x="7172975" y="1002556"/>
            <a:ext cx="704324" cy="3590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1D7FF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角丸四角形 1">
            <a:extLst>
              <a:ext uri="{FF2B5EF4-FFF2-40B4-BE49-F238E27FC236}">
                <a16:creationId xmlns:a16="http://schemas.microsoft.com/office/drawing/2014/main" id="{AF33C8D0-0024-9AEC-01E2-8FEDFF867DCC}"/>
              </a:ext>
            </a:extLst>
          </p:cNvPr>
          <p:cNvSpPr/>
          <p:nvPr/>
        </p:nvSpPr>
        <p:spPr>
          <a:xfrm>
            <a:off x="300589" y="2728734"/>
            <a:ext cx="1822100" cy="395934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wrap="square" lIns="36000" rIns="36000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FE6100"/>
                </a:solidFill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Support corporate investment and countries in which the measures are implemented</a:t>
            </a:r>
            <a:endParaRPr kumimoji="0" lang="ja-JP" altLang="en-US" sz="700" b="1" kern="0" dirty="0">
              <a:solidFill>
                <a:srgbClr val="FE6100"/>
              </a:solidFill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右矢印 5">
            <a:extLst>
              <a:ext uri="{FF2B5EF4-FFF2-40B4-BE49-F238E27FC236}">
                <a16:creationId xmlns:a16="http://schemas.microsoft.com/office/drawing/2014/main" id="{5A3DA29D-8752-13E6-A466-D4AD01E78EA4}"/>
              </a:ext>
            </a:extLst>
          </p:cNvPr>
          <p:cNvSpPr/>
          <p:nvPr/>
        </p:nvSpPr>
        <p:spPr>
          <a:xfrm rot="5400000" flipV="1">
            <a:off x="744474" y="1313952"/>
            <a:ext cx="262969" cy="1361469"/>
          </a:xfrm>
          <a:prstGeom prst="rightArrow">
            <a:avLst/>
          </a:prstGeom>
          <a:solidFill>
            <a:srgbClr val="FF8585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4" name="右矢印 5">
            <a:extLst>
              <a:ext uri="{FF2B5EF4-FFF2-40B4-BE49-F238E27FC236}">
                <a16:creationId xmlns:a16="http://schemas.microsoft.com/office/drawing/2014/main" id="{594AD5DA-10D1-9D4D-FBDD-337CEEF1C399}"/>
              </a:ext>
            </a:extLst>
          </p:cNvPr>
          <p:cNvSpPr/>
          <p:nvPr/>
        </p:nvSpPr>
        <p:spPr>
          <a:xfrm rot="5400000" flipV="1">
            <a:off x="740216" y="2681405"/>
            <a:ext cx="271492" cy="1361469"/>
          </a:xfrm>
          <a:prstGeom prst="rightArrow">
            <a:avLst/>
          </a:prstGeom>
          <a:solidFill>
            <a:srgbClr val="FF8585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ja-JP" altLang="en-US" sz="1400" kern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Google Shape;185;p13">
            <a:extLst>
              <a:ext uri="{FF2B5EF4-FFF2-40B4-BE49-F238E27FC236}">
                <a16:creationId xmlns:a16="http://schemas.microsoft.com/office/drawing/2014/main" id="{F50D0F19-4F36-E5D4-36FB-9884BD271726}"/>
              </a:ext>
            </a:extLst>
          </p:cNvPr>
          <p:cNvSpPr/>
          <p:nvPr/>
        </p:nvSpPr>
        <p:spPr>
          <a:xfrm rot="5400000">
            <a:off x="8394077" y="3156147"/>
            <a:ext cx="2097454" cy="410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1D7FF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87" name="Google Shape;185;p13">
            <a:extLst>
              <a:ext uri="{FF2B5EF4-FFF2-40B4-BE49-F238E27FC236}">
                <a16:creationId xmlns:a16="http://schemas.microsoft.com/office/drawing/2014/main" id="{F1FD66BC-7C90-378C-FEF4-C51A61190516}"/>
              </a:ext>
            </a:extLst>
          </p:cNvPr>
          <p:cNvSpPr/>
          <p:nvPr/>
        </p:nvSpPr>
        <p:spPr>
          <a:xfrm rot="5460000">
            <a:off x="8412016" y="4086441"/>
            <a:ext cx="277604" cy="410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4F3B5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64;p13">
            <a:extLst>
              <a:ext uri="{FF2B5EF4-FFF2-40B4-BE49-F238E27FC236}">
                <a16:creationId xmlns:a16="http://schemas.microsoft.com/office/drawing/2014/main" id="{64D1AB14-5D25-E26B-D14C-FC84C9AE9CC0}"/>
              </a:ext>
            </a:extLst>
          </p:cNvPr>
          <p:cNvSpPr/>
          <p:nvPr/>
        </p:nvSpPr>
        <p:spPr>
          <a:xfrm>
            <a:off x="7892754" y="2596106"/>
            <a:ext cx="1375382" cy="1590237"/>
          </a:xfrm>
          <a:prstGeom prst="roundRect">
            <a:avLst>
              <a:gd name="adj" fmla="val 9092"/>
            </a:avLst>
          </a:prstGeom>
          <a:solidFill>
            <a:srgbClr val="E7F4D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Creation of clean energy</a:t>
            </a:r>
          </a:p>
          <a:p>
            <a:pPr algn="ctr" eaLnBrk="1" fontAlgn="auto" hangingPunct="1">
              <a:lnSpc>
                <a:spcPts val="1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Promotion of energy conservation</a:t>
            </a:r>
          </a:p>
          <a:p>
            <a:pPr algn="ctr" eaLnBrk="1" fontAlgn="auto" hangingPunct="1">
              <a:lnSpc>
                <a:spcPts val="1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Reduction of greenhouse gas emissions</a:t>
            </a:r>
          </a:p>
        </p:txBody>
      </p:sp>
      <p:sp>
        <p:nvSpPr>
          <p:cNvPr id="89" name="Google Shape;164;p13">
            <a:extLst>
              <a:ext uri="{FF2B5EF4-FFF2-40B4-BE49-F238E27FC236}">
                <a16:creationId xmlns:a16="http://schemas.microsoft.com/office/drawing/2014/main" id="{48BD3304-834A-BCFB-F477-81947353CA6F}"/>
              </a:ext>
            </a:extLst>
          </p:cNvPr>
          <p:cNvSpPr/>
          <p:nvPr/>
        </p:nvSpPr>
        <p:spPr>
          <a:xfrm>
            <a:off x="7906953" y="1003309"/>
            <a:ext cx="1870583" cy="1524397"/>
          </a:xfrm>
          <a:prstGeom prst="roundRect">
            <a:avLst>
              <a:gd name="adj" fmla="val 9092"/>
            </a:avLst>
          </a:prstGeom>
          <a:solidFill>
            <a:srgbClr val="A1D7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River basin sustainability and resilience against water-related disaster risks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en-US" altLang="ja-JP" sz="600" b="1" kern="0" spc="-15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  <a:p>
            <a:pPr algn="ctr"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Flooding of rivers</a:t>
            </a:r>
          </a:p>
          <a:p>
            <a:pPr algn="ctr"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Inland flooding</a:t>
            </a:r>
          </a:p>
          <a:p>
            <a:pPr algn="ctr"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00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Flooding in rural areas</a:t>
            </a:r>
          </a:p>
        </p:txBody>
      </p:sp>
      <p:sp>
        <p:nvSpPr>
          <p:cNvPr id="90" name="Google Shape;178;p13">
            <a:extLst>
              <a:ext uri="{FF2B5EF4-FFF2-40B4-BE49-F238E27FC236}">
                <a16:creationId xmlns:a16="http://schemas.microsoft.com/office/drawing/2014/main" id="{83FB5089-6FF3-8A64-50D2-1ADE6E8397B9}"/>
              </a:ext>
            </a:extLst>
          </p:cNvPr>
          <p:cNvSpPr txBox="1"/>
          <p:nvPr/>
        </p:nvSpPr>
        <p:spPr>
          <a:xfrm>
            <a:off x="118175" y="620689"/>
            <a:ext cx="7599587" cy="257753"/>
          </a:xfrm>
          <a:prstGeom prst="rect">
            <a:avLst/>
          </a:prstGeom>
          <a:solidFill>
            <a:srgbClr val="2D2D8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b="1" kern="100" dirty="0">
                <a:solidFill>
                  <a:srgbClr val="FFFFFF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1. Promoting both climate change adaptation and </a:t>
            </a:r>
            <a:r>
              <a:rPr kumimoji="0" lang="en-US" altLang="ja-JP" sz="1100" b="1" kern="100" dirty="0">
                <a:solidFill>
                  <a:srgbClr val="FFFFFF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mitigation</a:t>
            </a:r>
            <a:r>
              <a:rPr kumimoji="0" lang="en-US" altLang="ja-JP" sz="1200" b="1" kern="100" dirty="0">
                <a:solidFill>
                  <a:srgbClr val="FFFFFF"/>
                </a:solidFill>
                <a:latin typeface="Arial"/>
                <a:ea typeface="游明朝" panose="02020400000000000000" pitchFamily="18" charset="-128"/>
                <a:cs typeface="Arial" panose="020B0604020202020204" pitchFamily="34" charset="0"/>
                <a:sym typeface="Arial"/>
              </a:rPr>
              <a:t> measures</a:t>
            </a:r>
            <a:endParaRPr kumimoji="0" lang="ja-JP" altLang="ja-JP" sz="1200" b="1" kern="100" dirty="0">
              <a:solidFill>
                <a:srgbClr val="FFFFFF"/>
              </a:solidFill>
              <a:latin typeface="Arial"/>
              <a:ea typeface="游明朝" panose="02020400000000000000" pitchFamily="18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91" name="Google Shape;178;p13">
            <a:extLst>
              <a:ext uri="{FF2B5EF4-FFF2-40B4-BE49-F238E27FC236}">
                <a16:creationId xmlns:a16="http://schemas.microsoft.com/office/drawing/2014/main" id="{40876189-A0C1-1A0D-1AD0-3EE556B37274}"/>
              </a:ext>
            </a:extLst>
          </p:cNvPr>
          <p:cNvSpPr txBox="1"/>
          <p:nvPr/>
        </p:nvSpPr>
        <p:spPr>
          <a:xfrm>
            <a:off x="118175" y="5115085"/>
            <a:ext cx="7301424" cy="270400"/>
          </a:xfrm>
          <a:prstGeom prst="rect">
            <a:avLst/>
          </a:prstGeom>
          <a:solidFill>
            <a:srgbClr val="2D2D8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45700" rIns="0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2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Century"/>
              </a:rPr>
              <a:t>2. Promotion of measures to improve people’s basic living environment</a:t>
            </a:r>
            <a:endParaRPr kumimoji="0" lang="ja-JP" altLang="en-US" sz="1200" b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Century"/>
            </a:endParaRPr>
          </a:p>
        </p:txBody>
      </p:sp>
      <p:sp>
        <p:nvSpPr>
          <p:cNvPr id="97" name="Google Shape;168;p13">
            <a:extLst>
              <a:ext uri="{FF2B5EF4-FFF2-40B4-BE49-F238E27FC236}">
                <a16:creationId xmlns:a16="http://schemas.microsoft.com/office/drawing/2014/main" id="{CF8DF1B9-C2B7-5B18-CFB1-C3B1423716C7}"/>
              </a:ext>
            </a:extLst>
          </p:cNvPr>
          <p:cNvSpPr/>
          <p:nvPr/>
        </p:nvSpPr>
        <p:spPr>
          <a:xfrm>
            <a:off x="116164" y="5456650"/>
            <a:ext cx="2227359" cy="732506"/>
          </a:xfrm>
          <a:prstGeom prst="roundRect">
            <a:avLst>
              <a:gd name="adj" fmla="val 14860"/>
            </a:avLst>
          </a:prstGeom>
          <a:solidFill>
            <a:srgbClr val="FFFFFF">
              <a:lumMod val="7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none" lIns="0" tIns="0" rIns="0" bIns="0" anchor="ctr" anchorCtr="0">
            <a:noAutofit/>
          </a:bodyPr>
          <a:lstStyle/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Local governments’ know-how and </a:t>
            </a:r>
            <a:b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</a:b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technologies</a:t>
            </a:r>
          </a:p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lang="en-US" altLang="ja-JP" sz="600" b="1" kern="0" dirty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  <a:p>
            <a:pPr algn="ct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Use of </a:t>
            </a:r>
            <a:r>
              <a:rPr kumimoji="0" lang="en-US" altLang="ja-JP" sz="900" b="1" kern="0" dirty="0" err="1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IoT</a:t>
            </a: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technologies</a:t>
            </a:r>
          </a:p>
        </p:txBody>
      </p:sp>
      <p:sp>
        <p:nvSpPr>
          <p:cNvPr id="98" name="Google Shape;185;p13">
            <a:extLst>
              <a:ext uri="{FF2B5EF4-FFF2-40B4-BE49-F238E27FC236}">
                <a16:creationId xmlns:a16="http://schemas.microsoft.com/office/drawing/2014/main" id="{1A6BF948-E0E8-931E-5045-2E4044C72E96}"/>
              </a:ext>
            </a:extLst>
          </p:cNvPr>
          <p:cNvSpPr/>
          <p:nvPr/>
        </p:nvSpPr>
        <p:spPr>
          <a:xfrm rot="60000">
            <a:off x="7153578" y="5664058"/>
            <a:ext cx="352162" cy="3590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>
              <a:lumMod val="75000"/>
            </a:srgbClr>
          </a:solidFill>
          <a:ln w="25400" cap="flat" cmpd="sng">
            <a:solidFill>
              <a:srgbClr val="FFFFFF">
                <a:lumMod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Google Shape;185;p13">
            <a:extLst>
              <a:ext uri="{FF2B5EF4-FFF2-40B4-BE49-F238E27FC236}">
                <a16:creationId xmlns:a16="http://schemas.microsoft.com/office/drawing/2014/main" id="{B8289D4D-5328-2291-A121-F482C35B92DC}"/>
              </a:ext>
            </a:extLst>
          </p:cNvPr>
          <p:cNvSpPr/>
          <p:nvPr/>
        </p:nvSpPr>
        <p:spPr>
          <a:xfrm rot="16140000" flipV="1">
            <a:off x="8330667" y="5044918"/>
            <a:ext cx="493519" cy="410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>
              <a:lumMod val="75000"/>
            </a:srgbClr>
          </a:solidFill>
          <a:ln w="25400" cap="flat" cmpd="sng">
            <a:solidFill>
              <a:srgbClr val="FFFFFF">
                <a:lumMod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00" name="Google Shape;187;p13">
            <a:extLst>
              <a:ext uri="{FF2B5EF4-FFF2-40B4-BE49-F238E27FC236}">
                <a16:creationId xmlns:a16="http://schemas.microsoft.com/office/drawing/2014/main" id="{45927411-EE3C-45B1-A24F-CBE9EBFD1FEE}"/>
              </a:ext>
            </a:extLst>
          </p:cNvPr>
          <p:cNvSpPr/>
          <p:nvPr/>
        </p:nvSpPr>
        <p:spPr>
          <a:xfrm rot="2555">
            <a:off x="2297620" y="5688112"/>
            <a:ext cx="344282" cy="3590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Google Shape;164;p13">
            <a:extLst>
              <a:ext uri="{FF2B5EF4-FFF2-40B4-BE49-F238E27FC236}">
                <a16:creationId xmlns:a16="http://schemas.microsoft.com/office/drawing/2014/main" id="{786116F4-F831-FA6E-5509-A6422AE4B7F2}"/>
              </a:ext>
            </a:extLst>
          </p:cNvPr>
          <p:cNvSpPr/>
          <p:nvPr/>
        </p:nvSpPr>
        <p:spPr>
          <a:xfrm>
            <a:off x="7514810" y="5456650"/>
            <a:ext cx="2227361" cy="751093"/>
          </a:xfrm>
          <a:prstGeom prst="roundRect">
            <a:avLst>
              <a:gd name="adj" fmla="val 9092"/>
            </a:avLst>
          </a:prstGeom>
          <a:solidFill>
            <a:srgbClr val="FFFFFF">
              <a:lumMod val="7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Ensuring access to safe water</a:t>
            </a:r>
          </a:p>
          <a:p>
            <a:pPr algn="ctr" eaLnBrk="1" fontAlgn="auto" hangingPunct="1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Maintenance of sanitary environments</a:t>
            </a:r>
          </a:p>
        </p:txBody>
      </p:sp>
      <p:sp>
        <p:nvSpPr>
          <p:cNvPr id="102" name="Google Shape;169;p13">
            <a:extLst>
              <a:ext uri="{FF2B5EF4-FFF2-40B4-BE49-F238E27FC236}">
                <a16:creationId xmlns:a16="http://schemas.microsoft.com/office/drawing/2014/main" id="{79733A7D-668C-C181-7AB5-851CE4DEE6DC}"/>
              </a:ext>
            </a:extLst>
          </p:cNvPr>
          <p:cNvSpPr/>
          <p:nvPr/>
        </p:nvSpPr>
        <p:spPr>
          <a:xfrm>
            <a:off x="2647879" y="5466306"/>
            <a:ext cx="4513535" cy="33929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Water supply</a:t>
            </a:r>
            <a:endParaRPr kumimoji="0" lang="ja-JP" altLang="en-US" sz="400" b="1" kern="0" dirty="0">
              <a:solidFill>
                <a:srgbClr val="41AE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Google Shape;169;p13">
            <a:extLst>
              <a:ext uri="{FF2B5EF4-FFF2-40B4-BE49-F238E27FC236}">
                <a16:creationId xmlns:a16="http://schemas.microsoft.com/office/drawing/2014/main" id="{6CCAE07F-BD34-F922-9CAE-F9202AC8922B}"/>
              </a:ext>
            </a:extLst>
          </p:cNvPr>
          <p:cNvSpPr/>
          <p:nvPr/>
        </p:nvSpPr>
        <p:spPr>
          <a:xfrm>
            <a:off x="2647879" y="5870221"/>
            <a:ext cx="4513535" cy="33929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Sanitation</a:t>
            </a:r>
            <a:r>
              <a:rPr kumimoji="0" lang="ja-JP" altLang="en-US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ja-JP" sz="105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facilities</a:t>
            </a:r>
            <a:endParaRPr kumimoji="0" lang="ja-JP" altLang="en-US" sz="400" b="1" kern="0" dirty="0">
              <a:solidFill>
                <a:srgbClr val="41AE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04" name="Google Shape;176;p13">
            <a:extLst>
              <a:ext uri="{FF2B5EF4-FFF2-40B4-BE49-F238E27FC236}">
                <a16:creationId xmlns:a16="http://schemas.microsoft.com/office/drawing/2014/main" id="{BD131936-B268-04DE-2BDE-83FBF07CFA49}"/>
              </a:ext>
            </a:extLst>
          </p:cNvPr>
          <p:cNvSpPr txBox="1"/>
          <p:nvPr/>
        </p:nvSpPr>
        <p:spPr>
          <a:xfrm>
            <a:off x="3994387" y="5540482"/>
            <a:ext cx="3304553" cy="23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Expansion and updating of water supply facilities</a:t>
            </a:r>
          </a:p>
        </p:txBody>
      </p:sp>
      <p:sp>
        <p:nvSpPr>
          <p:cNvPr id="105" name="Google Shape;176;p13">
            <a:extLst>
              <a:ext uri="{FF2B5EF4-FFF2-40B4-BE49-F238E27FC236}">
                <a16:creationId xmlns:a16="http://schemas.microsoft.com/office/drawing/2014/main" id="{0087E18F-1A51-A3D5-8193-CC43125D7D7E}"/>
              </a:ext>
            </a:extLst>
          </p:cNvPr>
          <p:cNvSpPr txBox="1"/>
          <p:nvPr/>
        </p:nvSpPr>
        <p:spPr>
          <a:xfrm>
            <a:off x="3975668" y="5877272"/>
            <a:ext cx="3137572" cy="293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Capacity building for the operation and management of the facilities</a:t>
            </a:r>
          </a:p>
        </p:txBody>
      </p:sp>
      <p:sp>
        <p:nvSpPr>
          <p:cNvPr id="106" name="Google Shape;135;p13">
            <a:extLst>
              <a:ext uri="{FF2B5EF4-FFF2-40B4-BE49-F238E27FC236}">
                <a16:creationId xmlns:a16="http://schemas.microsoft.com/office/drawing/2014/main" id="{CC3B9823-8EC4-56BB-F149-4C2AE25BC2C4}"/>
              </a:ext>
            </a:extLst>
          </p:cNvPr>
          <p:cNvSpPr/>
          <p:nvPr/>
        </p:nvSpPr>
        <p:spPr>
          <a:xfrm>
            <a:off x="319100" y="1474949"/>
            <a:ext cx="1743929" cy="18507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kumimoji="0" lang="en-US" altLang="ja-JP" sz="700" b="1" kern="0" dirty="0">
                <a:solidFill>
                  <a:srgbClr val="FFFFFF"/>
                </a:solidFill>
                <a:latin typeface="Arial"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Forecast technology</a:t>
            </a:r>
            <a:endParaRPr kumimoji="0" lang="ja-JP" altLang="en-US" sz="700" b="1" kern="0" dirty="0">
              <a:solidFill>
                <a:srgbClr val="FFFFFF"/>
              </a:solidFill>
              <a:latin typeface="Arial"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2524D933-C089-A3A9-6AF5-29AF0B37F47C}"/>
              </a:ext>
            </a:extLst>
          </p:cNvPr>
          <p:cNvSpPr txBox="1"/>
          <p:nvPr/>
        </p:nvSpPr>
        <p:spPr>
          <a:xfrm>
            <a:off x="111555" y="6366597"/>
            <a:ext cx="9156581" cy="334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tIns="34417" bIns="34417" rtlCol="0" anchor="ctr" anchorCtr="0">
            <a:spAutoFit/>
          </a:bodyPr>
          <a:lstStyle/>
          <a:p>
            <a:pPr algn="ctr" defTabSz="4370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721" kern="100" dirty="0">
                <a:solidFill>
                  <a:prstClr val="black"/>
                </a:solidFill>
                <a:ea typeface="游明朝" panose="02020400000000000000" pitchFamily="18" charset="-128"/>
                <a:cs typeface="Arial" panose="020B0604020202020204" pitchFamily="34" charset="0"/>
              </a:rPr>
              <a:t>Providing financial </a:t>
            </a:r>
            <a:r>
              <a:rPr kumimoji="0" lang="en-US" altLang="ja-JP" sz="1721" u="sng" kern="100" dirty="0">
                <a:solidFill>
                  <a:srgbClr val="0000FF"/>
                </a:solidFill>
                <a:ea typeface="游明朝" panose="02020400000000000000" pitchFamily="18" charset="-128"/>
                <a:cs typeface="Arial" panose="020B0604020202020204" pitchFamily="34" charset="0"/>
              </a:rPr>
              <a:t>assistance worth approximately 500 billion yen </a:t>
            </a:r>
            <a:r>
              <a:rPr kumimoji="0" lang="en-US" altLang="ja-JP" sz="1721" kern="100" dirty="0">
                <a:solidFill>
                  <a:prstClr val="black"/>
                </a:solidFill>
                <a:ea typeface="游明朝" panose="02020400000000000000" pitchFamily="18" charset="-128"/>
                <a:cs typeface="Arial" panose="020B0604020202020204" pitchFamily="34" charset="0"/>
              </a:rPr>
              <a:t>over </a:t>
            </a:r>
            <a:r>
              <a:rPr kumimoji="0" lang="en-US" altLang="ja-JP" sz="1721" u="sng" kern="100" dirty="0">
                <a:solidFill>
                  <a:srgbClr val="0000FF"/>
                </a:solidFill>
                <a:ea typeface="游明朝" panose="02020400000000000000" pitchFamily="18" charset="-128"/>
                <a:cs typeface="Arial" panose="020B0604020202020204" pitchFamily="34" charset="0"/>
              </a:rPr>
              <a:t>the next five years</a:t>
            </a:r>
            <a:endParaRPr kumimoji="0" lang="ja-JP" altLang="ja-JP" sz="1721" u="sng" kern="100" dirty="0">
              <a:solidFill>
                <a:srgbClr val="0000FF"/>
              </a:solidFill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32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EWS-related component of the Initiative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19</a:t>
            </a:fld>
            <a:endParaRPr lang="en-US" altLang="ja-JP" sz="2400" dirty="0"/>
          </a:p>
        </p:txBody>
      </p:sp>
      <p:sp>
        <p:nvSpPr>
          <p:cNvPr id="2" name="Google Shape;167;p13">
            <a:extLst>
              <a:ext uri="{FF2B5EF4-FFF2-40B4-BE49-F238E27FC236}">
                <a16:creationId xmlns:a16="http://schemas.microsoft.com/office/drawing/2014/main" id="{E5368753-5948-1FFB-DE87-6509B9CE01B1}"/>
              </a:ext>
            </a:extLst>
          </p:cNvPr>
          <p:cNvSpPr/>
          <p:nvPr/>
        </p:nvSpPr>
        <p:spPr>
          <a:xfrm>
            <a:off x="1232711" y="2348880"/>
            <a:ext cx="7464705" cy="1832076"/>
          </a:xfrm>
          <a:prstGeom prst="roundRect">
            <a:avLst>
              <a:gd name="adj" fmla="val 9092"/>
            </a:avLst>
          </a:prstGeom>
          <a:solidFill>
            <a:srgbClr val="FF85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Use of observation/forecast data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171;p13">
            <a:extLst>
              <a:ext uri="{FF2B5EF4-FFF2-40B4-BE49-F238E27FC236}">
                <a16:creationId xmlns:a16="http://schemas.microsoft.com/office/drawing/2014/main" id="{32CCD38E-3F03-4094-1767-9FC6BD381B88}"/>
              </a:ext>
            </a:extLst>
          </p:cNvPr>
          <p:cNvSpPr/>
          <p:nvPr/>
        </p:nvSpPr>
        <p:spPr>
          <a:xfrm>
            <a:off x="1232711" y="4365104"/>
            <a:ext cx="7464705" cy="2218381"/>
          </a:xfrm>
          <a:prstGeom prst="roundRect">
            <a:avLst>
              <a:gd name="adj" fmla="val 9092"/>
            </a:avLst>
          </a:prstGeom>
          <a:solidFill>
            <a:srgbClr val="FF85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Evaluation of water-related disaster risks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135;p13">
            <a:extLst>
              <a:ext uri="{FF2B5EF4-FFF2-40B4-BE49-F238E27FC236}">
                <a16:creationId xmlns:a16="http://schemas.microsoft.com/office/drawing/2014/main" id="{C49AA2E0-89ED-F3E8-9BC3-823FDCE8CCEF}"/>
              </a:ext>
            </a:extLst>
          </p:cNvPr>
          <p:cNvSpPr/>
          <p:nvPr/>
        </p:nvSpPr>
        <p:spPr>
          <a:xfrm>
            <a:off x="2107646" y="2903053"/>
            <a:ext cx="6105273" cy="37213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Satellite observation</a:t>
            </a:r>
            <a:endParaRPr kumimoji="0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6" name="Google Shape;135;p13">
            <a:extLst>
              <a:ext uri="{FF2B5EF4-FFF2-40B4-BE49-F238E27FC236}">
                <a16:creationId xmlns:a16="http://schemas.microsoft.com/office/drawing/2014/main" id="{2474CDBC-8B80-AA57-CE5F-D441F168E91D}"/>
              </a:ext>
            </a:extLst>
          </p:cNvPr>
          <p:cNvSpPr/>
          <p:nvPr/>
        </p:nvSpPr>
        <p:spPr>
          <a:xfrm>
            <a:off x="2107646" y="3646247"/>
            <a:ext cx="6105273" cy="37213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Data integration &amp; analysis</a:t>
            </a:r>
            <a:endParaRPr kumimoji="0" lang="ja-JP" altLang="en-US" sz="1800" b="1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7" name="Google Shape;135;p13">
            <a:extLst>
              <a:ext uri="{FF2B5EF4-FFF2-40B4-BE49-F238E27FC236}">
                <a16:creationId xmlns:a16="http://schemas.microsoft.com/office/drawing/2014/main" id="{11EC265C-BB09-DCDC-DA8C-CA8B6B855FDE}"/>
              </a:ext>
            </a:extLst>
          </p:cNvPr>
          <p:cNvSpPr/>
          <p:nvPr/>
        </p:nvSpPr>
        <p:spPr>
          <a:xfrm>
            <a:off x="2107646" y="5054441"/>
            <a:ext cx="6105273" cy="44203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Risk map/Flood analysis</a:t>
            </a:r>
            <a:endParaRPr kumimoji="0" lang="ja-JP" altLang="en-US" sz="2400" b="1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9" name="角丸四角形 1">
            <a:extLst>
              <a:ext uri="{FF2B5EF4-FFF2-40B4-BE49-F238E27FC236}">
                <a16:creationId xmlns:a16="http://schemas.microsoft.com/office/drawing/2014/main" id="{1553BE58-9F2E-68A5-A30D-E8EE90E3A40F}"/>
              </a:ext>
            </a:extLst>
          </p:cNvPr>
          <p:cNvSpPr/>
          <p:nvPr/>
        </p:nvSpPr>
        <p:spPr>
          <a:xfrm>
            <a:off x="2107646" y="5607192"/>
            <a:ext cx="6105273" cy="796125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wrap="square" lIns="36000" rIns="36000" rtlCol="0" anchor="t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  <a:sym typeface="Arial"/>
              </a:rPr>
              <a:t>Support corporate investment and countries in which the measures are implemented</a:t>
            </a:r>
            <a:endParaRPr kumimoji="0" lang="ja-JP" altLang="en-US" sz="2000" b="1" i="0" u="none" strike="noStrike" kern="0" cap="none" spc="0" normalizeH="0" baseline="0" noProof="0" dirty="0">
              <a:ln>
                <a:noFill/>
              </a:ln>
              <a:solidFill>
                <a:srgbClr val="FE61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135;p13">
            <a:extLst>
              <a:ext uri="{FF2B5EF4-FFF2-40B4-BE49-F238E27FC236}">
                <a16:creationId xmlns:a16="http://schemas.microsoft.com/office/drawing/2014/main" id="{BBE22DC3-C94D-8659-754C-587F4FF96BC7}"/>
              </a:ext>
            </a:extLst>
          </p:cNvPr>
          <p:cNvSpPr/>
          <p:nvPr/>
        </p:nvSpPr>
        <p:spPr>
          <a:xfrm>
            <a:off x="2107646" y="3274651"/>
            <a:ext cx="6105273" cy="37213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游ゴシック" panose="020B0400000000000000" pitchFamily="50" charset="-128"/>
                <a:cs typeface="Arial" panose="020B0604020202020204" pitchFamily="34" charset="0"/>
                <a:sym typeface="Meiryo"/>
              </a:rPr>
              <a:t>Forecast technology</a:t>
            </a:r>
            <a:endParaRPr kumimoji="0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游ゴシック" panose="020B0400000000000000" pitchFamily="50" charset="-128"/>
              <a:cs typeface="Arial" panose="020B0604020202020204" pitchFamily="34" charset="0"/>
              <a:sym typeface="Meiryo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EEA744-DB8C-A96B-08C1-52E5A6FC7466}"/>
              </a:ext>
            </a:extLst>
          </p:cNvPr>
          <p:cNvSpPr txBox="1"/>
          <p:nvPr/>
        </p:nvSpPr>
        <p:spPr>
          <a:xfrm>
            <a:off x="541688" y="620688"/>
            <a:ext cx="8822624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MLIT of Japan proposes the </a:t>
            </a:r>
            <a:r>
              <a:rPr kumimoji="1" lang="en-US" altLang="ja-JP" sz="2400" u="heavy" dirty="0"/>
              <a:t>“Flood Risk Mapping with Ground</a:t>
            </a:r>
            <a:r>
              <a:rPr kumimoji="1" lang="ja-JP" altLang="en-US" sz="2400" u="heavy" dirty="0"/>
              <a:t>　</a:t>
            </a:r>
            <a:r>
              <a:rPr kumimoji="1" lang="en-US" altLang="ja-JP" sz="2400" u="heavy" dirty="0"/>
              <a:t>/Satellite Observation Data”</a:t>
            </a:r>
            <a:r>
              <a:rPr kumimoji="1" lang="en-US" altLang="ja-JP" sz="2400" dirty="0"/>
              <a:t> as the new Annual Operation Plan No.6 [New AOP6] (2024-2027) under the Working Group of Hydrology [WGH] in ESCAP/WMO Typhoon Committee [TC].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8266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TOC of Today’s Presentation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0472" y="2132856"/>
            <a:ext cx="9505056" cy="44644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EWS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flood risk reduction in Japan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in Japan]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municipality governance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Local Government]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efficient dam control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dam operation]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International contribution by Japan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>
                <a:cs typeface="Arial" panose="020B0604020202020204" pitchFamily="34" charset="0"/>
              </a:rPr>
              <a:pPr>
                <a:defRPr/>
              </a:pPr>
              <a:t>2</a:t>
            </a:fld>
            <a:endParaRPr lang="en-US" altLang="ja-JP" sz="2400" dirty="0">
              <a:cs typeface="Arial" panose="020B0604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0FFA07E-6F82-7639-5F9D-A1C734730FAE}"/>
              </a:ext>
            </a:extLst>
          </p:cNvPr>
          <p:cNvSpPr txBox="1">
            <a:spLocks/>
          </p:cNvSpPr>
          <p:nvPr/>
        </p:nvSpPr>
        <p:spPr bwMode="auto">
          <a:xfrm>
            <a:off x="7858" y="548680"/>
            <a:ext cx="9906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3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7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/>
            <a:r>
              <a:rPr lang="en-US" altLang="ja-JP" sz="3600" kern="0">
                <a:solidFill>
                  <a:srgbClr val="0070C0"/>
                </a:solidFill>
              </a:rPr>
              <a:t>Multi-layered Water-related Disaster Risk Reduction toward Early Warning for All</a:t>
            </a:r>
            <a:endParaRPr lang="ja-JP" altLang="en-US" sz="3600" kern="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68CCE9C8-0BB1-CE27-9A27-25AAE88A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34" y="1628800"/>
            <a:ext cx="990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70C0"/>
                </a:solidFill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2736235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458830451_10e0b62282_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77"/>
          <a:stretch/>
        </p:blipFill>
        <p:spPr bwMode="auto">
          <a:xfrm>
            <a:off x="1" y="-27384"/>
            <a:ext cx="9906000" cy="690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4" y="5014141"/>
            <a:ext cx="9900843" cy="185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59" tIns="43630" rIns="87259" bIns="43630" anchor="ctr"/>
          <a:lstStyle/>
          <a:p>
            <a:pPr algn="ctr" eaLnBrk="1" hangingPunct="1">
              <a:defRPr/>
            </a:pPr>
            <a:r>
              <a:rPr lang="ja-JP" altLang="en-US" sz="4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ありがとうございました。</a:t>
            </a:r>
            <a:endParaRPr lang="en-US" altLang="ja-JP" sz="42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  <a:p>
            <a:pPr algn="ctr" eaLnBrk="1" hangingPunct="1">
              <a:defRPr/>
            </a:pPr>
            <a:r>
              <a:rPr kumimoji="1" lang="en-US" altLang="ja-JP" sz="4200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Thank you for your kind attention.</a:t>
            </a:r>
            <a:endParaRPr kumimoji="1" lang="ja-JP" altLang="en-US" sz="4200" i="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0" y="14746"/>
            <a:ext cx="9906000" cy="37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j-cs"/>
            </a:endParaRPr>
          </a:p>
        </p:txBody>
      </p:sp>
      <p:sp>
        <p:nvSpPr>
          <p:cNvPr id="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C12D-27C1-4F31-90C9-A93D49E44687}" type="slidenum"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2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DD4721-3F7F-E92F-4B50-19B2E17C06B4}"/>
              </a:ext>
            </a:extLst>
          </p:cNvPr>
          <p:cNvSpPr/>
          <p:nvPr/>
        </p:nvSpPr>
        <p:spPr>
          <a:xfrm>
            <a:off x="200472" y="2132286"/>
            <a:ext cx="9217024" cy="12338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TOC of Today’s Presentation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0472" y="2132856"/>
            <a:ext cx="9505056" cy="44644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EWS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flood risk reduction in Japan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in Japan]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municipality governance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Local Government]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efficient dam control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dam operation]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International contribution by Japan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altLang="ja-JP" sz="2400" dirty="0">
              <a:cs typeface="Arial" panose="020B0604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0FFA07E-6F82-7639-5F9D-A1C734730FAE}"/>
              </a:ext>
            </a:extLst>
          </p:cNvPr>
          <p:cNvSpPr txBox="1">
            <a:spLocks/>
          </p:cNvSpPr>
          <p:nvPr/>
        </p:nvSpPr>
        <p:spPr bwMode="auto">
          <a:xfrm>
            <a:off x="7858" y="548680"/>
            <a:ext cx="9906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3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7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/>
            <a:r>
              <a:rPr lang="en-US" altLang="ja-JP" sz="3600" kern="0">
                <a:solidFill>
                  <a:srgbClr val="0070C0"/>
                </a:solidFill>
              </a:rPr>
              <a:t>Multi-layered Water-related Disaster Risk Reduction toward Early Warning for All</a:t>
            </a:r>
            <a:endParaRPr lang="ja-JP" altLang="en-US" sz="3600" kern="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68CCE9C8-0BB1-CE27-9A27-25AAE88A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34" y="1628800"/>
            <a:ext cx="990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70C0"/>
                </a:solidFill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325953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Hydrological observatory network in Japan </a:t>
            </a:r>
            <a:endParaRPr lang="ja-JP" altLang="en-US" sz="2800" b="1" kern="0" dirty="0">
              <a:solidFill>
                <a:srgbClr val="4087C8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099" name="AutoShape 177" descr="新聞紙"/>
          <p:cNvSpPr>
            <a:spLocks noChangeAspect="1" noChangeArrowheads="1"/>
          </p:cNvSpPr>
          <p:nvPr/>
        </p:nvSpPr>
        <p:spPr bwMode="auto">
          <a:xfrm>
            <a:off x="6220658" y="4530849"/>
            <a:ext cx="734944" cy="570655"/>
          </a:xfrm>
          <a:prstGeom prst="cube">
            <a:avLst>
              <a:gd name="adj" fmla="val 25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0" name="AutoShape 14"/>
          <p:cNvSpPr>
            <a:spLocks noChangeAspect="1" noChangeArrowheads="1"/>
          </p:cNvSpPr>
          <p:nvPr/>
        </p:nvSpPr>
        <p:spPr bwMode="auto">
          <a:xfrm rot="-5400000">
            <a:off x="1683374" y="2400002"/>
            <a:ext cx="1041141" cy="1736246"/>
          </a:xfrm>
          <a:prstGeom prst="flowChartDelay">
            <a:avLst/>
          </a:prstGeom>
          <a:gradFill rotWithShape="0">
            <a:gsLst>
              <a:gs pos="0">
                <a:srgbClr val="006600"/>
              </a:gs>
              <a:gs pos="100000">
                <a:srgbClr val="000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1" name="AutoShape 15"/>
          <p:cNvSpPr>
            <a:spLocks noChangeAspect="1" noChangeArrowheads="1"/>
          </p:cNvSpPr>
          <p:nvPr/>
        </p:nvSpPr>
        <p:spPr bwMode="auto">
          <a:xfrm rot="-5400000">
            <a:off x="3033935" y="2769372"/>
            <a:ext cx="564584" cy="1109816"/>
          </a:xfrm>
          <a:prstGeom prst="flowChartDelay">
            <a:avLst/>
          </a:prstGeom>
          <a:gradFill rotWithShape="0">
            <a:gsLst>
              <a:gs pos="0">
                <a:srgbClr val="008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2" name="AutoShape 16"/>
          <p:cNvSpPr>
            <a:spLocks noChangeAspect="1" noChangeArrowheads="1"/>
          </p:cNvSpPr>
          <p:nvPr/>
        </p:nvSpPr>
        <p:spPr bwMode="auto">
          <a:xfrm rot="-5400000">
            <a:off x="2453288" y="3081511"/>
            <a:ext cx="538783" cy="945400"/>
          </a:xfrm>
          <a:prstGeom prst="flowChartDelay">
            <a:avLst/>
          </a:prstGeom>
          <a:gradFill rotWithShape="0">
            <a:gsLst>
              <a:gs pos="0">
                <a:srgbClr val="0099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3" name="AutoShape 17"/>
          <p:cNvSpPr>
            <a:spLocks noChangeAspect="1" noChangeArrowheads="1"/>
          </p:cNvSpPr>
          <p:nvPr/>
        </p:nvSpPr>
        <p:spPr bwMode="auto">
          <a:xfrm rot="-5400000">
            <a:off x="5607130" y="1558564"/>
            <a:ext cx="862052" cy="1437007"/>
          </a:xfrm>
          <a:prstGeom prst="flowChartDelay">
            <a:avLst/>
          </a:prstGeom>
          <a:gradFill rotWithShape="0">
            <a:gsLst>
              <a:gs pos="0">
                <a:srgbClr val="006600"/>
              </a:gs>
              <a:gs pos="100000">
                <a:srgbClr val="000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4" name="Freeform 18"/>
          <p:cNvSpPr>
            <a:spLocks noChangeAspect="1"/>
          </p:cNvSpPr>
          <p:nvPr/>
        </p:nvSpPr>
        <p:spPr bwMode="auto">
          <a:xfrm>
            <a:off x="998765" y="2559361"/>
            <a:ext cx="6739463" cy="3832187"/>
          </a:xfrm>
          <a:custGeom>
            <a:avLst/>
            <a:gdLst>
              <a:gd name="T0" fmla="*/ 1158875 w 4099"/>
              <a:gd name="T1" fmla="*/ 1255712 h 2525"/>
              <a:gd name="T2" fmla="*/ 1916112 w 4099"/>
              <a:gd name="T3" fmla="*/ 1717675 h 2525"/>
              <a:gd name="T4" fmla="*/ 2282825 w 4099"/>
              <a:gd name="T5" fmla="*/ 2011362 h 2525"/>
              <a:gd name="T6" fmla="*/ 2397124 w 4099"/>
              <a:gd name="T7" fmla="*/ 2244725 h 2525"/>
              <a:gd name="T8" fmla="*/ 2287587 w 4099"/>
              <a:gd name="T9" fmla="*/ 2465387 h 2525"/>
              <a:gd name="T10" fmla="*/ 2200275 w 4099"/>
              <a:gd name="T11" fmla="*/ 2606674 h 2525"/>
              <a:gd name="T12" fmla="*/ 2122487 w 4099"/>
              <a:gd name="T13" fmla="*/ 2711449 h 2525"/>
              <a:gd name="T14" fmla="*/ 2033587 w 4099"/>
              <a:gd name="T15" fmla="*/ 2822574 h 2525"/>
              <a:gd name="T16" fmla="*/ 1943100 w 4099"/>
              <a:gd name="T17" fmla="*/ 2913062 h 2525"/>
              <a:gd name="T18" fmla="*/ 1863725 w 4099"/>
              <a:gd name="T19" fmla="*/ 2992437 h 2525"/>
              <a:gd name="T20" fmla="*/ 1771650 w 4099"/>
              <a:gd name="T21" fmla="*/ 3076574 h 2525"/>
              <a:gd name="T22" fmla="*/ 1681162 w 4099"/>
              <a:gd name="T23" fmla="*/ 3159124 h 2525"/>
              <a:gd name="T24" fmla="*/ 1579562 w 4099"/>
              <a:gd name="T25" fmla="*/ 3241674 h 2525"/>
              <a:gd name="T26" fmla="*/ 1431925 w 4099"/>
              <a:gd name="T27" fmla="*/ 3317875 h 2525"/>
              <a:gd name="T28" fmla="*/ 1250950 w 4099"/>
              <a:gd name="T29" fmla="*/ 3381375 h 2525"/>
              <a:gd name="T30" fmla="*/ 1012825 w 4099"/>
              <a:gd name="T31" fmla="*/ 3419475 h 2525"/>
              <a:gd name="T32" fmla="*/ 782637 w 4099"/>
              <a:gd name="T33" fmla="*/ 3443287 h 2525"/>
              <a:gd name="T34" fmla="*/ 511175 w 4099"/>
              <a:gd name="T35" fmla="*/ 3454400 h 2525"/>
              <a:gd name="T36" fmla="*/ 0 w 4099"/>
              <a:gd name="T37" fmla="*/ 3454400 h 2525"/>
              <a:gd name="T38" fmla="*/ 14287 w 4099"/>
              <a:gd name="T39" fmla="*/ 3986212 h 2525"/>
              <a:gd name="T40" fmla="*/ 6507162 w 4099"/>
              <a:gd name="T41" fmla="*/ 4008437 h 2525"/>
              <a:gd name="T42" fmla="*/ 6507162 w 4099"/>
              <a:gd name="T43" fmla="*/ 3429000 h 2525"/>
              <a:gd name="T44" fmla="*/ 4519612 w 4099"/>
              <a:gd name="T45" fmla="*/ 3432175 h 2525"/>
              <a:gd name="T46" fmla="*/ 3725862 w 4099"/>
              <a:gd name="T47" fmla="*/ 3355975 h 2525"/>
              <a:gd name="T48" fmla="*/ 3062287 w 4099"/>
              <a:gd name="T49" fmla="*/ 2816224 h 2525"/>
              <a:gd name="T50" fmla="*/ 4692649 w 4099"/>
              <a:gd name="T51" fmla="*/ 1247775 h 2525"/>
              <a:gd name="T52" fmla="*/ 4286249 w 4099"/>
              <a:gd name="T53" fmla="*/ 784225 h 2525"/>
              <a:gd name="T54" fmla="*/ 5637211 w 4099"/>
              <a:gd name="T55" fmla="*/ 6350 h 2525"/>
              <a:gd name="T56" fmla="*/ 3546475 w 4099"/>
              <a:gd name="T57" fmla="*/ 749300 h 2525"/>
              <a:gd name="T58" fmla="*/ 3836987 w 4099"/>
              <a:gd name="T59" fmla="*/ 1341437 h 2525"/>
              <a:gd name="T60" fmla="*/ 2968624 w 4099"/>
              <a:gd name="T61" fmla="*/ 1925637 h 2525"/>
              <a:gd name="T62" fmla="*/ 2320924 w 4099"/>
              <a:gd name="T63" fmla="*/ 1763712 h 2525"/>
              <a:gd name="T64" fmla="*/ 1793875 w 4099"/>
              <a:gd name="T65" fmla="*/ 1468437 h 2525"/>
              <a:gd name="T66" fmla="*/ 1476375 w 4099"/>
              <a:gd name="T67" fmla="*/ 1296987 h 2525"/>
              <a:gd name="T68" fmla="*/ 1311275 w 4099"/>
              <a:gd name="T69" fmla="*/ 1200150 h 2525"/>
              <a:gd name="T70" fmla="*/ 1158875 w 4099"/>
              <a:gd name="T71" fmla="*/ 1255712 h 252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99"/>
              <a:gd name="T109" fmla="*/ 0 h 2525"/>
              <a:gd name="T110" fmla="*/ 4099 w 4099"/>
              <a:gd name="T111" fmla="*/ 2525 h 252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99" h="2525">
                <a:moveTo>
                  <a:pt x="730" y="791"/>
                </a:moveTo>
                <a:cubicBezTo>
                  <a:pt x="793" y="845"/>
                  <a:pt x="1089" y="1003"/>
                  <a:pt x="1207" y="1082"/>
                </a:cubicBezTo>
                <a:cubicBezTo>
                  <a:pt x="1325" y="1161"/>
                  <a:pt x="1388" y="1212"/>
                  <a:pt x="1438" y="1267"/>
                </a:cubicBezTo>
                <a:cubicBezTo>
                  <a:pt x="1488" y="1322"/>
                  <a:pt x="1510" y="1366"/>
                  <a:pt x="1510" y="1414"/>
                </a:cubicBezTo>
                <a:cubicBezTo>
                  <a:pt x="1510" y="1462"/>
                  <a:pt x="1462" y="1516"/>
                  <a:pt x="1441" y="1553"/>
                </a:cubicBezTo>
                <a:cubicBezTo>
                  <a:pt x="1420" y="1591"/>
                  <a:pt x="1403" y="1616"/>
                  <a:pt x="1386" y="1642"/>
                </a:cubicBezTo>
                <a:cubicBezTo>
                  <a:pt x="1368" y="1668"/>
                  <a:pt x="1355" y="1684"/>
                  <a:pt x="1337" y="1708"/>
                </a:cubicBezTo>
                <a:cubicBezTo>
                  <a:pt x="1320" y="1730"/>
                  <a:pt x="1300" y="1757"/>
                  <a:pt x="1281" y="1778"/>
                </a:cubicBezTo>
                <a:cubicBezTo>
                  <a:pt x="1262" y="1799"/>
                  <a:pt x="1242" y="1817"/>
                  <a:pt x="1224" y="1835"/>
                </a:cubicBezTo>
                <a:cubicBezTo>
                  <a:pt x="1206" y="1853"/>
                  <a:pt x="1192" y="1867"/>
                  <a:pt x="1174" y="1885"/>
                </a:cubicBezTo>
                <a:cubicBezTo>
                  <a:pt x="1156" y="1903"/>
                  <a:pt x="1136" y="1921"/>
                  <a:pt x="1116" y="1938"/>
                </a:cubicBezTo>
                <a:cubicBezTo>
                  <a:pt x="1097" y="1955"/>
                  <a:pt x="1080" y="1973"/>
                  <a:pt x="1059" y="1990"/>
                </a:cubicBezTo>
                <a:cubicBezTo>
                  <a:pt x="1039" y="2007"/>
                  <a:pt x="1021" y="2025"/>
                  <a:pt x="995" y="2042"/>
                </a:cubicBezTo>
                <a:cubicBezTo>
                  <a:pt x="969" y="2058"/>
                  <a:pt x="937" y="2076"/>
                  <a:pt x="902" y="2090"/>
                </a:cubicBezTo>
                <a:cubicBezTo>
                  <a:pt x="868" y="2105"/>
                  <a:pt x="832" y="2120"/>
                  <a:pt x="788" y="2130"/>
                </a:cubicBezTo>
                <a:cubicBezTo>
                  <a:pt x="744" y="2141"/>
                  <a:pt x="687" y="2148"/>
                  <a:pt x="638" y="2154"/>
                </a:cubicBezTo>
                <a:cubicBezTo>
                  <a:pt x="589" y="2161"/>
                  <a:pt x="546" y="2165"/>
                  <a:pt x="493" y="2169"/>
                </a:cubicBezTo>
                <a:cubicBezTo>
                  <a:pt x="441" y="2172"/>
                  <a:pt x="404" y="2175"/>
                  <a:pt x="322" y="2176"/>
                </a:cubicBezTo>
                <a:lnTo>
                  <a:pt x="0" y="2176"/>
                </a:lnTo>
                <a:lnTo>
                  <a:pt x="9" y="2511"/>
                </a:lnTo>
                <a:lnTo>
                  <a:pt x="4099" y="2525"/>
                </a:lnTo>
                <a:lnTo>
                  <a:pt x="4099" y="2160"/>
                </a:lnTo>
                <a:lnTo>
                  <a:pt x="2847" y="2162"/>
                </a:lnTo>
                <a:lnTo>
                  <a:pt x="2347" y="2114"/>
                </a:lnTo>
                <a:cubicBezTo>
                  <a:pt x="2194" y="2050"/>
                  <a:pt x="1828" y="1995"/>
                  <a:pt x="1929" y="1774"/>
                </a:cubicBezTo>
                <a:cubicBezTo>
                  <a:pt x="2030" y="1553"/>
                  <a:pt x="2828" y="1000"/>
                  <a:pt x="2956" y="786"/>
                </a:cubicBezTo>
                <a:cubicBezTo>
                  <a:pt x="3084" y="573"/>
                  <a:pt x="2601" y="624"/>
                  <a:pt x="2700" y="494"/>
                </a:cubicBezTo>
                <a:cubicBezTo>
                  <a:pt x="2799" y="364"/>
                  <a:pt x="3629" y="8"/>
                  <a:pt x="3551" y="4"/>
                </a:cubicBezTo>
                <a:cubicBezTo>
                  <a:pt x="3473" y="0"/>
                  <a:pt x="2423" y="332"/>
                  <a:pt x="2234" y="472"/>
                </a:cubicBezTo>
                <a:cubicBezTo>
                  <a:pt x="2045" y="612"/>
                  <a:pt x="2478" y="721"/>
                  <a:pt x="2417" y="845"/>
                </a:cubicBezTo>
                <a:cubicBezTo>
                  <a:pt x="2356" y="968"/>
                  <a:pt x="2029" y="1168"/>
                  <a:pt x="1870" y="1213"/>
                </a:cubicBezTo>
                <a:cubicBezTo>
                  <a:pt x="1711" y="1258"/>
                  <a:pt x="1585" y="1159"/>
                  <a:pt x="1462" y="1111"/>
                </a:cubicBezTo>
                <a:cubicBezTo>
                  <a:pt x="1339" y="1063"/>
                  <a:pt x="1218" y="974"/>
                  <a:pt x="1130" y="925"/>
                </a:cubicBezTo>
                <a:cubicBezTo>
                  <a:pt x="1042" y="877"/>
                  <a:pt x="981" y="845"/>
                  <a:pt x="930" y="817"/>
                </a:cubicBezTo>
                <a:cubicBezTo>
                  <a:pt x="879" y="789"/>
                  <a:pt x="859" y="760"/>
                  <a:pt x="826" y="756"/>
                </a:cubicBezTo>
                <a:cubicBezTo>
                  <a:pt x="793" y="752"/>
                  <a:pt x="679" y="750"/>
                  <a:pt x="730" y="791"/>
                </a:cubicBezTo>
                <a:close/>
              </a:path>
            </a:pathLst>
          </a:custGeom>
          <a:gradFill rotWithShape="0">
            <a:gsLst>
              <a:gs pos="0">
                <a:srgbClr val="CCFFFF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5" name="AutoShape 19"/>
          <p:cNvSpPr>
            <a:spLocks noChangeAspect="1" noChangeArrowheads="1"/>
          </p:cNvSpPr>
          <p:nvPr/>
        </p:nvSpPr>
        <p:spPr bwMode="auto">
          <a:xfrm rot="-5400000">
            <a:off x="1368515" y="3014986"/>
            <a:ext cx="685999" cy="1195313"/>
          </a:xfrm>
          <a:prstGeom prst="flowChartDelay">
            <a:avLst/>
          </a:prstGeom>
          <a:gradFill rotWithShape="0">
            <a:gsLst>
              <a:gs pos="0">
                <a:srgbClr val="008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6" name="AutoShape 20"/>
          <p:cNvSpPr>
            <a:spLocks noChangeAspect="1" noChangeArrowheads="1"/>
          </p:cNvSpPr>
          <p:nvPr/>
        </p:nvSpPr>
        <p:spPr bwMode="auto">
          <a:xfrm rot="-5400000">
            <a:off x="1825279" y="3517661"/>
            <a:ext cx="500841" cy="970061"/>
          </a:xfrm>
          <a:prstGeom prst="flowChartDelay">
            <a:avLst/>
          </a:prstGeom>
          <a:gradFill rotWithShape="0">
            <a:gsLst>
              <a:gs pos="0">
                <a:srgbClr val="0099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833662" y="5271486"/>
            <a:ext cx="1399190" cy="206407"/>
            <a:chOff x="2158" y="3439"/>
            <a:chExt cx="851" cy="136"/>
          </a:xfrm>
        </p:grpSpPr>
        <p:sp>
          <p:nvSpPr>
            <p:cNvPr id="4180" name="Rectangle 22"/>
            <p:cNvSpPr>
              <a:spLocks noChangeArrowheads="1"/>
            </p:cNvSpPr>
            <p:nvPr/>
          </p:nvSpPr>
          <p:spPr bwMode="auto">
            <a:xfrm>
              <a:off x="2158" y="3439"/>
              <a:ext cx="851" cy="4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1" name="Rectangle 23"/>
            <p:cNvSpPr>
              <a:spLocks noChangeArrowheads="1"/>
            </p:cNvSpPr>
            <p:nvPr/>
          </p:nvSpPr>
          <p:spPr bwMode="auto">
            <a:xfrm>
              <a:off x="2201" y="3484"/>
              <a:ext cx="771" cy="91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2" name="Rectangle 24"/>
            <p:cNvSpPr>
              <a:spLocks noChangeArrowheads="1"/>
            </p:cNvSpPr>
            <p:nvPr/>
          </p:nvSpPr>
          <p:spPr bwMode="auto">
            <a:xfrm>
              <a:off x="2384" y="3484"/>
              <a:ext cx="390" cy="91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3" name="Rectangle 25"/>
            <p:cNvSpPr>
              <a:spLocks noChangeArrowheads="1"/>
            </p:cNvSpPr>
            <p:nvPr/>
          </p:nvSpPr>
          <p:spPr bwMode="auto">
            <a:xfrm>
              <a:off x="2564" y="3484"/>
              <a:ext cx="390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4" name="Rectangle 26"/>
            <p:cNvSpPr>
              <a:spLocks noChangeArrowheads="1"/>
            </p:cNvSpPr>
            <p:nvPr/>
          </p:nvSpPr>
          <p:spPr bwMode="auto">
            <a:xfrm>
              <a:off x="2401" y="3484"/>
              <a:ext cx="390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5" name="Rectangle 27"/>
            <p:cNvSpPr>
              <a:spLocks noChangeArrowheads="1"/>
            </p:cNvSpPr>
            <p:nvPr/>
          </p:nvSpPr>
          <p:spPr bwMode="auto">
            <a:xfrm>
              <a:off x="2221" y="3484"/>
              <a:ext cx="73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86" name="Line 28"/>
            <p:cNvSpPr>
              <a:spLocks noChangeShapeType="1"/>
            </p:cNvSpPr>
            <p:nvPr/>
          </p:nvSpPr>
          <p:spPr bwMode="auto">
            <a:xfrm>
              <a:off x="2582" y="348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sp>
        <p:nvSpPr>
          <p:cNvPr id="4108" name="Oval 30"/>
          <p:cNvSpPr>
            <a:spLocks noChangeArrowheads="1"/>
          </p:cNvSpPr>
          <p:nvPr/>
        </p:nvSpPr>
        <p:spPr bwMode="auto">
          <a:xfrm>
            <a:off x="4282178" y="4939110"/>
            <a:ext cx="149621" cy="13811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9" name="Oval 31"/>
          <p:cNvSpPr>
            <a:spLocks noChangeArrowheads="1"/>
          </p:cNvSpPr>
          <p:nvPr/>
        </p:nvSpPr>
        <p:spPr bwMode="auto">
          <a:xfrm>
            <a:off x="5771799" y="3661208"/>
            <a:ext cx="149621" cy="13811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0" name="Oval 54"/>
          <p:cNvSpPr>
            <a:spLocks noChangeArrowheads="1"/>
          </p:cNvSpPr>
          <p:nvPr/>
        </p:nvSpPr>
        <p:spPr bwMode="auto">
          <a:xfrm>
            <a:off x="5921419" y="2462229"/>
            <a:ext cx="1118037" cy="27622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1" name="AutoShape 55"/>
          <p:cNvSpPr>
            <a:spLocks noChangeAspect="1" noChangeArrowheads="1"/>
          </p:cNvSpPr>
          <p:nvPr/>
        </p:nvSpPr>
        <p:spPr bwMode="auto">
          <a:xfrm rot="-5400000">
            <a:off x="4950598" y="1721718"/>
            <a:ext cx="731531" cy="1417277"/>
          </a:xfrm>
          <a:prstGeom prst="flowChartDelay">
            <a:avLst/>
          </a:prstGeom>
          <a:gradFill rotWithShape="0">
            <a:gsLst>
              <a:gs pos="0">
                <a:srgbClr val="0099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2" name="AutoShape 56"/>
          <p:cNvSpPr>
            <a:spLocks noChangeAspect="1" noChangeArrowheads="1"/>
          </p:cNvSpPr>
          <p:nvPr/>
        </p:nvSpPr>
        <p:spPr bwMode="auto">
          <a:xfrm rot="-5400000">
            <a:off x="6741671" y="1823592"/>
            <a:ext cx="685999" cy="1195313"/>
          </a:xfrm>
          <a:prstGeom prst="flowChartDelay">
            <a:avLst/>
          </a:prstGeom>
          <a:gradFill rotWithShape="0">
            <a:gsLst>
              <a:gs pos="0">
                <a:srgbClr val="008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3" name="AutoShape 57"/>
          <p:cNvSpPr>
            <a:spLocks noChangeArrowheads="1"/>
          </p:cNvSpPr>
          <p:nvPr/>
        </p:nvSpPr>
        <p:spPr bwMode="auto">
          <a:xfrm rot="10800000">
            <a:off x="5757002" y="2627656"/>
            <a:ext cx="968418" cy="206407"/>
          </a:xfrm>
          <a:custGeom>
            <a:avLst/>
            <a:gdLst>
              <a:gd name="T0" fmla="*/ 35416992 w 21600"/>
              <a:gd name="T1" fmla="*/ 1079000 h 21600"/>
              <a:gd name="T2" fmla="*/ 20238311 w 21600"/>
              <a:gd name="T3" fmla="*/ 2158000 h 21600"/>
              <a:gd name="T4" fmla="*/ 5059589 w 21600"/>
              <a:gd name="T5" fmla="*/ 1079000 h 21600"/>
              <a:gd name="T6" fmla="*/ 20238311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4" name="AutoShape 58"/>
          <p:cNvSpPr>
            <a:spLocks noChangeAspect="1" noChangeArrowheads="1"/>
          </p:cNvSpPr>
          <p:nvPr/>
        </p:nvSpPr>
        <p:spPr bwMode="auto">
          <a:xfrm rot="-5400000">
            <a:off x="6789225" y="2286745"/>
            <a:ext cx="564584" cy="1109816"/>
          </a:xfrm>
          <a:prstGeom prst="flowChartDelay">
            <a:avLst/>
          </a:prstGeom>
          <a:gradFill rotWithShape="0">
            <a:gsLst>
              <a:gs pos="0">
                <a:srgbClr val="008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5" name="AutoShape 59"/>
          <p:cNvSpPr>
            <a:spLocks noChangeAspect="1" noChangeArrowheads="1"/>
          </p:cNvSpPr>
          <p:nvPr/>
        </p:nvSpPr>
        <p:spPr bwMode="auto">
          <a:xfrm rot="-5400000">
            <a:off x="5079032" y="2149644"/>
            <a:ext cx="538783" cy="945399"/>
          </a:xfrm>
          <a:prstGeom prst="flowChartDelay">
            <a:avLst/>
          </a:prstGeom>
          <a:gradFill rotWithShape="0">
            <a:gsLst>
              <a:gs pos="0">
                <a:srgbClr val="0099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6" name="AutoShape 61"/>
          <p:cNvSpPr>
            <a:spLocks noChangeArrowheads="1"/>
          </p:cNvSpPr>
          <p:nvPr/>
        </p:nvSpPr>
        <p:spPr bwMode="auto">
          <a:xfrm>
            <a:off x="6051308" y="2627656"/>
            <a:ext cx="174282" cy="206407"/>
          </a:xfrm>
          <a:prstGeom prst="parallelogram">
            <a:avLst>
              <a:gd name="adj" fmla="val 66912"/>
            </a:avLst>
          </a:prstGeom>
          <a:solidFill>
            <a:srgbClr val="969696"/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7" name="AutoShape 62"/>
          <p:cNvSpPr>
            <a:spLocks noChangeArrowheads="1"/>
          </p:cNvSpPr>
          <p:nvPr/>
        </p:nvSpPr>
        <p:spPr bwMode="auto">
          <a:xfrm>
            <a:off x="6108855" y="2627656"/>
            <a:ext cx="174282" cy="206407"/>
          </a:xfrm>
          <a:prstGeom prst="parallelogram">
            <a:avLst>
              <a:gd name="adj" fmla="val 66912"/>
            </a:avLst>
          </a:prstGeom>
          <a:solidFill>
            <a:srgbClr val="969696"/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18" name="AutoShape 63"/>
          <p:cNvSpPr>
            <a:spLocks noChangeArrowheads="1"/>
          </p:cNvSpPr>
          <p:nvPr/>
        </p:nvSpPr>
        <p:spPr bwMode="auto">
          <a:xfrm>
            <a:off x="6163112" y="2627656"/>
            <a:ext cx="174282" cy="206407"/>
          </a:xfrm>
          <a:prstGeom prst="parallelogram">
            <a:avLst>
              <a:gd name="adj" fmla="val 66912"/>
            </a:avLst>
          </a:prstGeom>
          <a:solidFill>
            <a:srgbClr val="969696"/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grpSp>
        <p:nvGrpSpPr>
          <p:cNvPr id="4" name="Group 179"/>
          <p:cNvGrpSpPr>
            <a:grpSpLocks/>
          </p:cNvGrpSpPr>
          <p:nvPr/>
        </p:nvGrpSpPr>
        <p:grpSpPr bwMode="auto">
          <a:xfrm>
            <a:off x="4875726" y="3979926"/>
            <a:ext cx="1093375" cy="1379587"/>
            <a:chOff x="3288" y="2523"/>
            <a:chExt cx="665" cy="909"/>
          </a:xfrm>
        </p:grpSpPr>
        <p:grpSp>
          <p:nvGrpSpPr>
            <p:cNvPr id="5" name="Group 178"/>
            <p:cNvGrpSpPr>
              <a:grpSpLocks/>
            </p:cNvGrpSpPr>
            <p:nvPr/>
          </p:nvGrpSpPr>
          <p:grpSpPr bwMode="auto">
            <a:xfrm>
              <a:off x="3288" y="2523"/>
              <a:ext cx="665" cy="909"/>
              <a:chOff x="3288" y="2523"/>
              <a:chExt cx="665" cy="909"/>
            </a:xfrm>
          </p:grpSpPr>
          <p:sp>
            <p:nvSpPr>
              <p:cNvPr id="4176" name="AutoShape 66" descr="新聞紙"/>
              <p:cNvSpPr>
                <a:spLocks noChangeAspect="1" noChangeArrowheads="1"/>
              </p:cNvSpPr>
              <p:nvPr/>
            </p:nvSpPr>
            <p:spPr bwMode="auto">
              <a:xfrm>
                <a:off x="3288" y="2872"/>
                <a:ext cx="665" cy="560"/>
              </a:xfrm>
              <a:prstGeom prst="cube">
                <a:avLst>
                  <a:gd name="adj" fmla="val 25000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874173" eaLnBrk="1" hangingPunct="1"/>
                <a:endParaRPr lang="ja-JP" altLang="en-US" sz="1721">
                  <a:solidFill>
                    <a:srgbClr val="00000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4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3551" y="2523"/>
                <a:ext cx="132" cy="422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808080"/>
                  </a:gs>
                  <a:gs pos="50000">
                    <a:schemeClr val="bg1"/>
                  </a:gs>
                  <a:gs pos="100000">
                    <a:srgbClr val="80808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874173" eaLnBrk="1" hangingPunct="1">
                  <a:defRPr/>
                </a:pPr>
                <a:endParaRPr lang="ja-JP" altLang="en-US" sz="1721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8" name="Oval 68"/>
              <p:cNvSpPr>
                <a:spLocks noChangeAspect="1" noChangeArrowheads="1"/>
              </p:cNvSpPr>
              <p:nvPr/>
            </p:nvSpPr>
            <p:spPr bwMode="auto">
              <a:xfrm>
                <a:off x="3554" y="2531"/>
                <a:ext cx="52" cy="97"/>
              </a:xfrm>
              <a:prstGeom prst="ellipse">
                <a:avLst/>
              </a:prstGeom>
              <a:gradFill rotWithShape="0">
                <a:gsLst>
                  <a:gs pos="0">
                    <a:srgbClr val="1F1F1F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874173" eaLnBrk="1" hangingPunct="1"/>
                <a:endParaRPr lang="ja-JP" altLang="en-US" sz="1721">
                  <a:solidFill>
                    <a:srgbClr val="00000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179" name="Oval 69"/>
              <p:cNvSpPr>
                <a:spLocks noChangeAspect="1" noChangeArrowheads="1"/>
              </p:cNvSpPr>
              <p:nvPr/>
            </p:nvSpPr>
            <p:spPr bwMode="auto">
              <a:xfrm>
                <a:off x="3630" y="2531"/>
                <a:ext cx="52" cy="97"/>
              </a:xfrm>
              <a:prstGeom prst="ellipse">
                <a:avLst/>
              </a:prstGeom>
              <a:gradFill rotWithShape="0">
                <a:gsLst>
                  <a:gs pos="0">
                    <a:srgbClr val="323232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874173" eaLnBrk="1" hangingPunct="1"/>
                <a:endParaRPr lang="ja-JP" altLang="en-US" sz="1721">
                  <a:solidFill>
                    <a:srgbClr val="00000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68" name="Rectangle 70"/>
            <p:cNvSpPr>
              <a:spLocks noChangeAspect="1" noChangeArrowheads="1"/>
            </p:cNvSpPr>
            <p:nvPr/>
          </p:nvSpPr>
          <p:spPr bwMode="auto">
            <a:xfrm>
              <a:off x="3328" y="3076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69" name="Rectangle 71"/>
            <p:cNvSpPr>
              <a:spLocks noChangeAspect="1" noChangeArrowheads="1"/>
            </p:cNvSpPr>
            <p:nvPr/>
          </p:nvSpPr>
          <p:spPr bwMode="auto">
            <a:xfrm>
              <a:off x="3446" y="3076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0" name="Rectangle 72"/>
            <p:cNvSpPr>
              <a:spLocks noChangeAspect="1" noChangeArrowheads="1"/>
            </p:cNvSpPr>
            <p:nvPr/>
          </p:nvSpPr>
          <p:spPr bwMode="auto">
            <a:xfrm>
              <a:off x="3565" y="3076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1" name="Rectangle 73"/>
            <p:cNvSpPr>
              <a:spLocks noChangeAspect="1" noChangeArrowheads="1"/>
            </p:cNvSpPr>
            <p:nvPr/>
          </p:nvSpPr>
          <p:spPr bwMode="auto">
            <a:xfrm>
              <a:off x="3683" y="3076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2" name="Rectangle 74"/>
            <p:cNvSpPr>
              <a:spLocks noChangeAspect="1" noChangeArrowheads="1"/>
            </p:cNvSpPr>
            <p:nvPr/>
          </p:nvSpPr>
          <p:spPr bwMode="auto">
            <a:xfrm>
              <a:off x="3328" y="3195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3" name="Rectangle 75"/>
            <p:cNvSpPr>
              <a:spLocks noChangeAspect="1" noChangeArrowheads="1"/>
            </p:cNvSpPr>
            <p:nvPr/>
          </p:nvSpPr>
          <p:spPr bwMode="auto">
            <a:xfrm>
              <a:off x="3446" y="3195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4" name="Rectangle 76"/>
            <p:cNvSpPr>
              <a:spLocks noChangeAspect="1" noChangeArrowheads="1"/>
            </p:cNvSpPr>
            <p:nvPr/>
          </p:nvSpPr>
          <p:spPr bwMode="auto">
            <a:xfrm>
              <a:off x="3565" y="3195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75" name="Rectangle 77"/>
            <p:cNvSpPr>
              <a:spLocks noChangeAspect="1" noChangeArrowheads="1"/>
            </p:cNvSpPr>
            <p:nvPr/>
          </p:nvSpPr>
          <p:spPr bwMode="auto">
            <a:xfrm>
              <a:off x="3683" y="3195"/>
              <a:ext cx="79" cy="7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sp>
        <p:nvSpPr>
          <p:cNvPr id="4120" name="AutoShape 92" descr="新聞紙"/>
          <p:cNvSpPr>
            <a:spLocks noChangeAspect="1" noChangeArrowheads="1"/>
          </p:cNvSpPr>
          <p:nvPr/>
        </p:nvSpPr>
        <p:spPr bwMode="auto">
          <a:xfrm flipH="1">
            <a:off x="3433785" y="3092073"/>
            <a:ext cx="323903" cy="239796"/>
          </a:xfrm>
          <a:prstGeom prst="cube">
            <a:avLst>
              <a:gd name="adj" fmla="val 25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1" name="Text Box 102"/>
          <p:cNvSpPr txBox="1">
            <a:spLocks noChangeArrowheads="1"/>
          </p:cNvSpPr>
          <p:nvPr/>
        </p:nvSpPr>
        <p:spPr bwMode="auto">
          <a:xfrm>
            <a:off x="7029211" y="675897"/>
            <a:ext cx="2394548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Radar rainfall observatory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2" name="Oval 125"/>
          <p:cNvSpPr>
            <a:spLocks noChangeAspect="1" noChangeArrowheads="1"/>
          </p:cNvSpPr>
          <p:nvPr/>
        </p:nvSpPr>
        <p:spPr bwMode="auto">
          <a:xfrm>
            <a:off x="3483110" y="2796121"/>
            <a:ext cx="65767" cy="119898"/>
          </a:xfrm>
          <a:prstGeom prst="ellipse">
            <a:avLst/>
          </a:prstGeom>
          <a:gradFill rotWithShape="0">
            <a:gsLst>
              <a:gs pos="0">
                <a:srgbClr val="1F1F1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3" name="Oval 126"/>
          <p:cNvSpPr>
            <a:spLocks noChangeAspect="1" noChangeArrowheads="1"/>
          </p:cNvSpPr>
          <p:nvPr/>
        </p:nvSpPr>
        <p:spPr bwMode="auto">
          <a:xfrm>
            <a:off x="3613000" y="2796121"/>
            <a:ext cx="65767" cy="119898"/>
          </a:xfrm>
          <a:prstGeom prst="ellipse">
            <a:avLst/>
          </a:prstGeom>
          <a:gradFill rotWithShape="0">
            <a:gsLst>
              <a:gs pos="0">
                <a:srgbClr val="323232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4" name="AutoShape 127"/>
          <p:cNvSpPr>
            <a:spLocks noChangeAspect="1" noChangeArrowheads="1"/>
          </p:cNvSpPr>
          <p:nvPr/>
        </p:nvSpPr>
        <p:spPr bwMode="auto">
          <a:xfrm>
            <a:off x="3548878" y="2796122"/>
            <a:ext cx="64123" cy="3293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392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874173" eaLnBrk="1" hangingPunct="1">
              <a:defRPr/>
            </a:pPr>
            <a:endParaRPr lang="ja-JP" altLang="en-US" sz="172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25" name="Text Box 130"/>
          <p:cNvSpPr txBox="1">
            <a:spLocks noChangeArrowheads="1"/>
          </p:cNvSpPr>
          <p:nvPr/>
        </p:nvSpPr>
        <p:spPr bwMode="auto">
          <a:xfrm>
            <a:off x="2912329" y="791309"/>
            <a:ext cx="1348601" cy="53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Relay station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algn="ctr" defTabSz="874173" eaLnBrk="1" hangingPunct="1">
              <a:spcBef>
                <a:spcPct val="50000"/>
              </a:spcBef>
            </a:pP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6" name="Oval 132"/>
          <p:cNvSpPr>
            <a:spLocks noChangeAspect="1" noChangeArrowheads="1"/>
          </p:cNvSpPr>
          <p:nvPr/>
        </p:nvSpPr>
        <p:spPr bwMode="auto">
          <a:xfrm>
            <a:off x="3397613" y="4388186"/>
            <a:ext cx="41104" cy="91062"/>
          </a:xfrm>
          <a:prstGeom prst="ellipse">
            <a:avLst/>
          </a:prstGeom>
          <a:gradFill rotWithShape="0">
            <a:gsLst>
              <a:gs pos="0">
                <a:srgbClr val="323232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9" name="AutoShape 133"/>
          <p:cNvSpPr>
            <a:spLocks noChangeAspect="1" noChangeArrowheads="1"/>
          </p:cNvSpPr>
          <p:nvPr/>
        </p:nvSpPr>
        <p:spPr bwMode="auto">
          <a:xfrm>
            <a:off x="3353220" y="4618875"/>
            <a:ext cx="65767" cy="32934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392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874173" eaLnBrk="1" hangingPunct="1">
              <a:defRPr/>
            </a:pPr>
            <a:endParaRPr lang="ja-JP" altLang="en-US" sz="172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28" name="AutoShape 134" descr="新聞紙"/>
          <p:cNvSpPr>
            <a:spLocks noChangeAspect="1" noChangeArrowheads="1"/>
          </p:cNvSpPr>
          <p:nvPr/>
        </p:nvSpPr>
        <p:spPr bwMode="auto">
          <a:xfrm flipH="1">
            <a:off x="3284166" y="4536921"/>
            <a:ext cx="195656" cy="168465"/>
          </a:xfrm>
          <a:prstGeom prst="cube">
            <a:avLst>
              <a:gd name="adj" fmla="val 25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1" name="AutoShape 135"/>
          <p:cNvSpPr>
            <a:spLocks noChangeAspect="1" noChangeArrowheads="1"/>
          </p:cNvSpPr>
          <p:nvPr/>
        </p:nvSpPr>
        <p:spPr bwMode="auto">
          <a:xfrm>
            <a:off x="3364729" y="4418540"/>
            <a:ext cx="37817" cy="13811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3922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874173" eaLnBrk="1" hangingPunct="1">
              <a:defRPr/>
            </a:pPr>
            <a:endParaRPr lang="ja-JP" altLang="en-US" sz="172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30" name="Oval 136"/>
          <p:cNvSpPr>
            <a:spLocks noChangeAspect="1" noChangeArrowheads="1"/>
          </p:cNvSpPr>
          <p:nvPr/>
        </p:nvSpPr>
        <p:spPr bwMode="auto">
          <a:xfrm>
            <a:off x="3333491" y="4388186"/>
            <a:ext cx="39461" cy="91062"/>
          </a:xfrm>
          <a:prstGeom prst="ellipse">
            <a:avLst/>
          </a:prstGeom>
          <a:gradFill rotWithShape="0">
            <a:gsLst>
              <a:gs pos="0">
                <a:srgbClr val="1F1F1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31" name="Text Box 139"/>
          <p:cNvSpPr txBox="1">
            <a:spLocks noChangeArrowheads="1"/>
          </p:cNvSpPr>
          <p:nvPr/>
        </p:nvSpPr>
        <p:spPr bwMode="auto">
          <a:xfrm>
            <a:off x="4198327" y="5342818"/>
            <a:ext cx="1879287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Regional Development Bureau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132" name="Picture 141" descr="中継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8889" y="1088712"/>
            <a:ext cx="1363019" cy="1623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33" name="Oval 147"/>
          <p:cNvSpPr>
            <a:spLocks noChangeArrowheads="1"/>
          </p:cNvSpPr>
          <p:nvPr/>
        </p:nvSpPr>
        <p:spPr bwMode="auto">
          <a:xfrm>
            <a:off x="6891481" y="2603374"/>
            <a:ext cx="149620" cy="13811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34" name="Oval 148"/>
          <p:cNvSpPr>
            <a:spLocks noChangeArrowheads="1"/>
          </p:cNvSpPr>
          <p:nvPr/>
        </p:nvSpPr>
        <p:spPr bwMode="auto">
          <a:xfrm>
            <a:off x="1967184" y="3429001"/>
            <a:ext cx="149621" cy="13811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4135" name="Picture 150" descr="谷口水位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067" y="3567112"/>
            <a:ext cx="782627" cy="9622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6" name="Group 167"/>
          <p:cNvGrpSpPr>
            <a:grpSpLocks/>
          </p:cNvGrpSpPr>
          <p:nvPr/>
        </p:nvGrpSpPr>
        <p:grpSpPr bwMode="auto">
          <a:xfrm>
            <a:off x="3011233" y="4943663"/>
            <a:ext cx="328834" cy="298987"/>
            <a:chOff x="2154" y="3053"/>
            <a:chExt cx="447" cy="302"/>
          </a:xfrm>
        </p:grpSpPr>
        <p:sp>
          <p:nvSpPr>
            <p:cNvPr id="4156" name="Oval 153"/>
            <p:cNvSpPr>
              <a:spLocks noChangeAspect="1" noChangeArrowheads="1"/>
            </p:cNvSpPr>
            <p:nvPr/>
          </p:nvSpPr>
          <p:spPr bwMode="auto">
            <a:xfrm>
              <a:off x="2322" y="3061"/>
              <a:ext cx="25" cy="59"/>
            </a:xfrm>
            <a:prstGeom prst="ellipse">
              <a:avLst/>
            </a:prstGeom>
            <a:gradFill rotWithShape="0">
              <a:gsLst>
                <a:gs pos="0">
                  <a:srgbClr val="323232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83" name="AutoShape 154"/>
            <p:cNvSpPr>
              <a:spLocks noChangeAspect="1" noChangeArrowheads="1"/>
            </p:cNvSpPr>
            <p:nvPr/>
          </p:nvSpPr>
          <p:spPr bwMode="auto">
            <a:xfrm>
              <a:off x="2201" y="3137"/>
              <a:ext cx="40" cy="21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874173" eaLnBrk="1" hangingPunct="1">
                <a:defRPr/>
              </a:pPr>
              <a:endParaRPr lang="ja-JP" altLang="en-US" sz="172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8" name="AutoShape 155"/>
            <p:cNvSpPr>
              <a:spLocks noChangeAspect="1" noChangeArrowheads="1"/>
            </p:cNvSpPr>
            <p:nvPr/>
          </p:nvSpPr>
          <p:spPr bwMode="auto">
            <a:xfrm flipH="1">
              <a:off x="2154" y="3053"/>
              <a:ext cx="119" cy="201"/>
            </a:xfrm>
            <a:prstGeom prst="cube">
              <a:avLst>
                <a:gd name="adj" fmla="val 25000"/>
              </a:avLst>
            </a:prstGeom>
            <a:solidFill>
              <a:srgbClr val="1C1C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85" name="AutoShape 156"/>
            <p:cNvSpPr>
              <a:spLocks noChangeAspect="1" noChangeArrowheads="1"/>
            </p:cNvSpPr>
            <p:nvPr/>
          </p:nvSpPr>
          <p:spPr bwMode="auto">
            <a:xfrm>
              <a:off x="2304" y="3081"/>
              <a:ext cx="22" cy="27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874173" eaLnBrk="1" hangingPunct="1">
                <a:defRPr/>
              </a:pPr>
              <a:endParaRPr lang="ja-JP" altLang="en-US" sz="172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60" name="Oval 157"/>
            <p:cNvSpPr>
              <a:spLocks noChangeAspect="1" noChangeArrowheads="1"/>
            </p:cNvSpPr>
            <p:nvPr/>
          </p:nvSpPr>
          <p:spPr bwMode="auto">
            <a:xfrm>
              <a:off x="2283" y="3061"/>
              <a:ext cx="25" cy="59"/>
            </a:xfrm>
            <a:prstGeom prst="ellipse">
              <a:avLst/>
            </a:prstGeom>
            <a:gradFill rotWithShape="0">
              <a:gsLst>
                <a:gs pos="0">
                  <a:srgbClr val="1F1F1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grpSp>
          <p:nvGrpSpPr>
            <p:cNvPr id="7" name="Group 158"/>
            <p:cNvGrpSpPr>
              <a:grpSpLocks noChangeAspect="1"/>
            </p:cNvGrpSpPr>
            <p:nvPr/>
          </p:nvGrpSpPr>
          <p:grpSpPr bwMode="auto">
            <a:xfrm>
              <a:off x="2324" y="3109"/>
              <a:ext cx="69" cy="68"/>
              <a:chOff x="2283" y="2604"/>
              <a:chExt cx="84" cy="83"/>
            </a:xfrm>
          </p:grpSpPr>
          <p:sp>
            <p:nvSpPr>
              <p:cNvPr id="4165" name="AutoShape 159"/>
              <p:cNvSpPr>
                <a:spLocks noChangeAspect="1" noChangeArrowheads="1"/>
              </p:cNvSpPr>
              <p:nvPr/>
            </p:nvSpPr>
            <p:spPr bwMode="auto">
              <a:xfrm rot="1943828">
                <a:off x="2283" y="2604"/>
                <a:ext cx="84" cy="69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808080"/>
                  </a:gs>
                  <a:gs pos="50000">
                    <a:srgbClr val="EEEEEE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874173" eaLnBrk="1" hangingPunct="1"/>
                <a:endParaRPr lang="ja-JP" altLang="en-US" sz="1721">
                  <a:solidFill>
                    <a:srgbClr val="00000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166" name="Oval 160"/>
              <p:cNvSpPr>
                <a:spLocks noChangeAspect="1" noChangeArrowheads="1"/>
              </p:cNvSpPr>
              <p:nvPr/>
            </p:nvSpPr>
            <p:spPr bwMode="auto">
              <a:xfrm>
                <a:off x="2329" y="2615"/>
                <a:ext cx="27" cy="72"/>
              </a:xfrm>
              <a:prstGeom prst="ellipse">
                <a:avLst/>
              </a:prstGeom>
              <a:gradFill rotWithShape="0">
                <a:gsLst>
                  <a:gs pos="0">
                    <a:srgbClr val="323232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874173" eaLnBrk="1" hangingPunct="1"/>
                <a:endParaRPr lang="ja-JP" altLang="en-US" sz="1721">
                  <a:solidFill>
                    <a:srgbClr val="00000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62" name="Rectangle 161" descr="ひし形 (強調)"/>
            <p:cNvSpPr>
              <a:spLocks noChangeAspect="1" noChangeArrowheads="1"/>
            </p:cNvSpPr>
            <p:nvPr/>
          </p:nvSpPr>
          <p:spPr bwMode="auto">
            <a:xfrm>
              <a:off x="2188" y="3091"/>
              <a:ext cx="79" cy="119"/>
            </a:xfrm>
            <a:prstGeom prst="rect">
              <a:avLst/>
            </a:prstGeom>
            <a:pattFill prst="solidDmnd">
              <a:fgClr>
                <a:srgbClr val="FFFF00"/>
              </a:fgClr>
              <a:bgClr>
                <a:srgbClr val="FF66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63" name="AutoShape 162"/>
            <p:cNvSpPr>
              <a:spLocks noChangeAspect="1" noChangeArrowheads="1"/>
            </p:cNvSpPr>
            <p:nvPr/>
          </p:nvSpPr>
          <p:spPr bwMode="auto">
            <a:xfrm rot="5762376">
              <a:off x="2452" y="3010"/>
              <a:ext cx="99" cy="193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4164" name="AutoShape 163"/>
            <p:cNvSpPr>
              <a:spLocks noChangeAspect="1" noChangeArrowheads="1"/>
            </p:cNvSpPr>
            <p:nvPr/>
          </p:nvSpPr>
          <p:spPr bwMode="auto">
            <a:xfrm rot="7936939">
              <a:off x="2454" y="3086"/>
              <a:ext cx="99" cy="194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874173" eaLnBrk="1" hangingPunct="1"/>
              <a:endParaRPr lang="ja-JP" altLang="en-US" sz="1721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sp>
        <p:nvSpPr>
          <p:cNvPr id="4137" name="Text Box 165"/>
          <p:cNvSpPr txBox="1">
            <a:spLocks noChangeArrowheads="1"/>
          </p:cNvSpPr>
          <p:nvPr/>
        </p:nvSpPr>
        <p:spPr bwMode="auto">
          <a:xfrm>
            <a:off x="259710" y="4885991"/>
            <a:ext cx="1262725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Warning board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5" name="AutoShape 169"/>
          <p:cNvSpPr>
            <a:spLocks noChangeAspect="1" noChangeArrowheads="1"/>
          </p:cNvSpPr>
          <p:nvPr/>
        </p:nvSpPr>
        <p:spPr bwMode="auto">
          <a:xfrm flipH="1">
            <a:off x="6366989" y="4124106"/>
            <a:ext cx="139755" cy="468969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808080"/>
              </a:gs>
              <a:gs pos="50000">
                <a:schemeClr val="bg1"/>
              </a:gs>
              <a:gs pos="100000">
                <a:srgbClr val="80808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74173" eaLnBrk="1" hangingPunct="1">
              <a:defRPr/>
            </a:pPr>
            <a:endParaRPr lang="ja-JP" altLang="en-US" sz="172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39" name="Oval 170"/>
          <p:cNvSpPr>
            <a:spLocks noChangeAspect="1" noChangeArrowheads="1"/>
          </p:cNvSpPr>
          <p:nvPr/>
        </p:nvSpPr>
        <p:spPr bwMode="auto">
          <a:xfrm flipH="1">
            <a:off x="6449198" y="4133213"/>
            <a:ext cx="55902" cy="107757"/>
          </a:xfrm>
          <a:prstGeom prst="ellipse">
            <a:avLst/>
          </a:prstGeom>
          <a:gradFill rotWithShape="0">
            <a:gsLst>
              <a:gs pos="0">
                <a:srgbClr val="1F1F1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0" name="Oval 171"/>
          <p:cNvSpPr>
            <a:spLocks noChangeAspect="1" noChangeArrowheads="1"/>
          </p:cNvSpPr>
          <p:nvPr/>
        </p:nvSpPr>
        <p:spPr bwMode="auto">
          <a:xfrm flipH="1">
            <a:off x="6366989" y="4133213"/>
            <a:ext cx="55902" cy="107757"/>
          </a:xfrm>
          <a:prstGeom prst="ellipse">
            <a:avLst/>
          </a:prstGeom>
          <a:gradFill rotWithShape="0">
            <a:gsLst>
              <a:gs pos="0">
                <a:srgbClr val="323232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1" name="Rectangle 172"/>
          <p:cNvSpPr>
            <a:spLocks noChangeAspect="1" noChangeArrowheads="1"/>
          </p:cNvSpPr>
          <p:nvPr/>
        </p:nvSpPr>
        <p:spPr bwMode="auto">
          <a:xfrm flipH="1">
            <a:off x="6366988" y="4722080"/>
            <a:ext cx="129890" cy="11989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2" name="Rectangle 173"/>
          <p:cNvSpPr>
            <a:spLocks noChangeAspect="1" noChangeArrowheads="1"/>
          </p:cNvSpPr>
          <p:nvPr/>
        </p:nvSpPr>
        <p:spPr bwMode="auto">
          <a:xfrm flipH="1">
            <a:off x="6562647" y="4722080"/>
            <a:ext cx="129889" cy="11989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3" name="Rectangle 174"/>
          <p:cNvSpPr>
            <a:spLocks noChangeAspect="1" noChangeArrowheads="1"/>
          </p:cNvSpPr>
          <p:nvPr/>
        </p:nvSpPr>
        <p:spPr bwMode="auto">
          <a:xfrm flipH="1">
            <a:off x="6366988" y="4901168"/>
            <a:ext cx="129890" cy="11989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4" name="Rectangle 175"/>
          <p:cNvSpPr>
            <a:spLocks noChangeAspect="1" noChangeArrowheads="1"/>
          </p:cNvSpPr>
          <p:nvPr/>
        </p:nvSpPr>
        <p:spPr bwMode="auto">
          <a:xfrm flipH="1">
            <a:off x="6562647" y="4901168"/>
            <a:ext cx="129889" cy="11989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74173" eaLnBrk="1" hangingPunct="1"/>
            <a:endParaRPr lang="ja-JP" altLang="en-US" sz="1721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5" name="Text Box 176"/>
          <p:cNvSpPr txBox="1">
            <a:spLocks noChangeArrowheads="1"/>
          </p:cNvSpPr>
          <p:nvPr/>
        </p:nvSpPr>
        <p:spPr bwMode="auto">
          <a:xfrm>
            <a:off x="6066928" y="3726632"/>
            <a:ext cx="1330135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Meteorological Observatory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6" name="Text Box 194"/>
          <p:cNvSpPr txBox="1">
            <a:spLocks noChangeArrowheads="1"/>
          </p:cNvSpPr>
          <p:nvPr/>
        </p:nvSpPr>
        <p:spPr bwMode="auto">
          <a:xfrm>
            <a:off x="382074" y="1169149"/>
            <a:ext cx="1644805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Ground rainfall observatory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47" name="Text Box 195"/>
          <p:cNvSpPr txBox="1">
            <a:spLocks noChangeArrowheads="1"/>
          </p:cNvSpPr>
          <p:nvPr/>
        </p:nvSpPr>
        <p:spPr bwMode="auto">
          <a:xfrm>
            <a:off x="7264706" y="3236950"/>
            <a:ext cx="1969682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Water level / discharge observatory</a:t>
            </a:r>
            <a:endParaRPr lang="ja-JP" altLang="en-US" sz="1148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12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8697" y="950601"/>
            <a:ext cx="1759264" cy="178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414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119" y="1639635"/>
            <a:ext cx="1382691" cy="178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0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0197" y="5178906"/>
            <a:ext cx="2346234" cy="14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1" name="Picture 2"/>
          <p:cNvPicPr>
            <a:picLocks noChangeAspect="1" noChangeArrowheads="1"/>
          </p:cNvPicPr>
          <p:nvPr/>
        </p:nvPicPr>
        <p:blipFill>
          <a:blip r:embed="rId9" cstate="print"/>
          <a:srcRect t="19669"/>
          <a:stretch>
            <a:fillRect/>
          </a:stretch>
        </p:blipFill>
        <p:spPr bwMode="auto">
          <a:xfrm>
            <a:off x="477563" y="5150071"/>
            <a:ext cx="2089744" cy="13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2524" y="3635409"/>
            <a:ext cx="1762554" cy="151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53" name="Text Box 176"/>
          <p:cNvSpPr txBox="1">
            <a:spLocks noChangeArrowheads="1"/>
          </p:cNvSpPr>
          <p:nvPr/>
        </p:nvSpPr>
        <p:spPr bwMode="auto">
          <a:xfrm>
            <a:off x="6000467" y="5203191"/>
            <a:ext cx="2374183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1148" b="1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Disaster Management office</a:t>
            </a:r>
            <a:endParaRPr lang="ja-JP" altLang="en-US" sz="1148" b="1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cxnSp>
        <p:nvCxnSpPr>
          <p:cNvPr id="128" name="直線矢印コネクタ 127"/>
          <p:cNvCxnSpPr>
            <a:stCxn id="4147" idx="1"/>
            <a:endCxn id="4109" idx="6"/>
          </p:cNvCxnSpPr>
          <p:nvPr/>
        </p:nvCxnSpPr>
        <p:spPr>
          <a:xfrm flipH="1">
            <a:off x="5921420" y="3459768"/>
            <a:ext cx="1343286" cy="2704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矢印コネクタ 129"/>
          <p:cNvCxnSpPr/>
          <p:nvPr/>
        </p:nvCxnSpPr>
        <p:spPr>
          <a:xfrm>
            <a:off x="1447625" y="5011961"/>
            <a:ext cx="1491265" cy="698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130"/>
          <p:cNvSpPr txBox="1">
            <a:spLocks noChangeArrowheads="1"/>
          </p:cNvSpPr>
          <p:nvPr/>
        </p:nvSpPr>
        <p:spPr bwMode="auto">
          <a:xfrm>
            <a:off x="1453259" y="1694490"/>
            <a:ext cx="1104884" cy="2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956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catch of gauge</a:t>
            </a:r>
            <a:endParaRPr lang="ja-JP" altLang="en-US" sz="956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3" name="Text Box 130"/>
          <p:cNvSpPr txBox="1">
            <a:spLocks noChangeArrowheads="1"/>
          </p:cNvSpPr>
          <p:nvPr/>
        </p:nvSpPr>
        <p:spPr bwMode="auto">
          <a:xfrm>
            <a:off x="1404259" y="1994264"/>
            <a:ext cx="1321094" cy="2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956" b="1" dirty="0">
                <a:solidFill>
                  <a:srgbClr val="0070C0"/>
                </a:solidFill>
                <a:ea typeface="ＭＳ Ｐゴシック" charset="-128"/>
                <a:cs typeface="Arial" panose="020B0604020202020204" pitchFamily="34" charset="0"/>
              </a:rPr>
              <a:t>flow of rain water</a:t>
            </a:r>
            <a:endParaRPr lang="ja-JP" altLang="en-US" sz="956" b="1" dirty="0">
              <a:solidFill>
                <a:srgbClr val="0070C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4" name="Text Box 130"/>
          <p:cNvSpPr txBox="1">
            <a:spLocks noChangeArrowheads="1"/>
          </p:cNvSpPr>
          <p:nvPr/>
        </p:nvSpPr>
        <p:spPr bwMode="auto">
          <a:xfrm>
            <a:off x="1316962" y="2538687"/>
            <a:ext cx="1104884" cy="2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956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tipping bucket</a:t>
            </a:r>
            <a:endParaRPr lang="ja-JP" altLang="en-US" sz="956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6" name="Text Box 130"/>
          <p:cNvSpPr txBox="1">
            <a:spLocks noChangeArrowheads="1"/>
          </p:cNvSpPr>
          <p:nvPr/>
        </p:nvSpPr>
        <p:spPr bwMode="auto">
          <a:xfrm>
            <a:off x="214668" y="3311303"/>
            <a:ext cx="1104884" cy="2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74173" eaLnBrk="1" hangingPunct="1">
              <a:spcBef>
                <a:spcPct val="50000"/>
              </a:spcBef>
            </a:pPr>
            <a:r>
              <a:rPr lang="en-US" altLang="ja-JP" sz="956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outlet</a:t>
            </a:r>
            <a:endParaRPr lang="ja-JP" altLang="en-US" sz="956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4</a:t>
            </a:fld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28027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Hydrological observatory network in Japan </a:t>
            </a:r>
            <a:endParaRPr lang="ja-JP" altLang="en-US" sz="2800" b="1" kern="0" dirty="0">
              <a:solidFill>
                <a:srgbClr val="4087C8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5</a:t>
            </a:fld>
            <a:endParaRPr lang="en-US" altLang="ja-JP" sz="2400" dirty="0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3076C78E-4159-7180-DFA0-5A719D818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342"/>
              </p:ext>
            </p:extLst>
          </p:nvPr>
        </p:nvGraphicFramePr>
        <p:xfrm>
          <a:off x="128465" y="1716650"/>
          <a:ext cx="4392487" cy="4592670"/>
        </p:xfrm>
        <a:graphic>
          <a:graphicData uri="http://schemas.openxmlformats.org/drawingml/2006/table">
            <a:tbl>
              <a:tblPr firstRow="1" bandRow="1"/>
              <a:tblGrid>
                <a:gridCol w="2051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29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/>
                        <a:t>Administrator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Rain</a:t>
                      </a:r>
                      <a:r>
                        <a:rPr kumimoji="1" lang="en-US" altLang="ja-JP" sz="2000" baseline="0" dirty="0"/>
                        <a:t> </a:t>
                      </a:r>
                      <a:r>
                        <a:rPr kumimoji="1" lang="en-US" altLang="ja-JP" sz="2000" dirty="0"/>
                        <a:t>gauge station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Water</a:t>
                      </a:r>
                      <a:r>
                        <a:rPr kumimoji="1" lang="en-US" altLang="ja-JP" sz="2000" baseline="0" dirty="0"/>
                        <a:t> gauge station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9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/>
                        <a:t>River</a:t>
                      </a:r>
                      <a:r>
                        <a:rPr kumimoji="1" lang="en-US" altLang="ja-JP" sz="2000" baseline="0" dirty="0"/>
                        <a:t> and disaster management bureau, MLIT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3,490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1,934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9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/>
                        <a:t>Japan Meteorological Agency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1,302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ja-JP" altLang="en-US" sz="2000" dirty="0"/>
                        <a:t>－</a:t>
                      </a: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5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/>
                        <a:t>Prefectures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5,189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4,634</a:t>
                      </a: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5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/>
                        <a:t>Total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8,691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kumimoji="1" lang="en-US" altLang="ja-JP" sz="2000" dirty="0"/>
                        <a:t>6,568</a:t>
                      </a:r>
                      <a:endParaRPr kumimoji="1" lang="ja-JP" altLang="en-US" sz="2000" dirty="0"/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テキスト ボックス 4">
            <a:extLst>
              <a:ext uri="{FF2B5EF4-FFF2-40B4-BE49-F238E27FC236}">
                <a16:creationId xmlns:a16="http://schemas.microsoft.com/office/drawing/2014/main" id="{DE57A375-F2C0-6349-A27A-325F98CD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11" y="642772"/>
            <a:ext cx="44056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6359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kumimoji="1" sz="1800" kern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r>
              <a:rPr lang="en-US" altLang="ja-JP" sz="2000" dirty="0"/>
              <a:t>Number of observation posts distributing data via automatic data transfer units (as of Mar. 2018)</a:t>
            </a:r>
            <a:endParaRPr lang="ja-JP" altLang="en-US" sz="2000" dirty="0"/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5997272A-B5A1-C00B-A4BC-7421B0238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93586"/>
              </p:ext>
            </p:extLst>
          </p:nvPr>
        </p:nvGraphicFramePr>
        <p:xfrm>
          <a:off x="4691318" y="1716650"/>
          <a:ext cx="5086217" cy="4592669"/>
        </p:xfrm>
        <a:graphic>
          <a:graphicData uri="http://schemas.openxmlformats.org/drawingml/2006/table">
            <a:tbl>
              <a:tblPr firstRow="1" bandRow="1"/>
              <a:tblGrid>
                <a:gridCol w="1761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1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75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rainfall observation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time, etc.)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4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Rader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rainfall observation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C-band</a:t>
                      </a:r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min</a:t>
                      </a:r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AU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X-band</a:t>
                      </a:r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min</a:t>
                      </a:r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AU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min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4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 observation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kumimoji="1" lang="ja-JP" alt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</a:t>
                      </a:r>
                      <a:r>
                        <a:rPr kumimoji="1" lang="ja-JP" alt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time, etc.)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68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observation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flow measurement: 36+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times / </a:t>
                      </a: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kumimoji="1" lang="ja-JP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▪ 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flow measurement: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floods /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394" marR="104394" marT="48182" marB="48182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テキスト ボックス 6">
            <a:extLst>
              <a:ext uri="{FF2B5EF4-FFF2-40B4-BE49-F238E27FC236}">
                <a16:creationId xmlns:a16="http://schemas.microsoft.com/office/drawing/2014/main" id="{F3B6AA34-7A41-1CA9-35F5-C0A878CFE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214" y="919770"/>
            <a:ext cx="3816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359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altLang="ja-JP" sz="2400" kern="1200" dirty="0">
                <a:latin typeface="Arial" charset="0"/>
                <a:ea typeface="ＭＳ Ｐゴシック" charset="-128"/>
                <a:cs typeface="+mn-cs"/>
              </a:rPr>
              <a:t>Frequency of observations</a:t>
            </a:r>
            <a:endParaRPr kumimoji="1" lang="ja-JP" altLang="en-US" sz="2400" kern="1200" dirty="0"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04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Flood risk information </a:t>
            </a:r>
            <a:endParaRPr lang="ja-JP" altLang="en-US" sz="2800" b="1" kern="0" dirty="0">
              <a:solidFill>
                <a:srgbClr val="4087C8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6</a:t>
            </a:fld>
            <a:endParaRPr lang="en-US" altLang="ja-JP" sz="2400" dirty="0"/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77FCFEE2-C83C-C2FD-AFFD-332384F123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80" y="3562054"/>
            <a:ext cx="2046412" cy="1781449"/>
          </a:xfrm>
          <a:prstGeom prst="rect">
            <a:avLst/>
          </a:prstGeom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5F046BB9-8206-B11C-7CB3-38574674DF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59" y="2448333"/>
            <a:ext cx="3490751" cy="3519553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D7CC29F-FB73-E72D-7159-B660C2CC64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56" y="2415466"/>
            <a:ext cx="3614722" cy="3585287"/>
          </a:xfrm>
          <a:prstGeom prst="rect">
            <a:avLst/>
          </a:prstGeom>
          <a:noFill/>
        </p:spPr>
      </p:pic>
      <p:sp>
        <p:nvSpPr>
          <p:cNvPr id="39" name="タイトル 1">
            <a:extLst>
              <a:ext uri="{FF2B5EF4-FFF2-40B4-BE49-F238E27FC236}">
                <a16:creationId xmlns:a16="http://schemas.microsoft.com/office/drawing/2014/main" id="{C3E69036-83F7-6860-1C62-3F3432C4F86E}"/>
              </a:ext>
            </a:extLst>
          </p:cNvPr>
          <p:cNvSpPr txBox="1">
            <a:spLocks/>
          </p:cNvSpPr>
          <p:nvPr/>
        </p:nvSpPr>
        <p:spPr>
          <a:xfrm>
            <a:off x="4526913" y="6064695"/>
            <a:ext cx="2118134" cy="379773"/>
          </a:xfrm>
          <a:prstGeom prst="rect">
            <a:avLst/>
          </a:prstGeom>
        </p:spPr>
        <p:txBody>
          <a:bodyPr vert="horz" lIns="87420" tIns="43710" rIns="87420" bIns="4371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5630" fontAlgn="auto">
              <a:spcAft>
                <a:spcPts val="0"/>
              </a:spcAft>
            </a:pPr>
            <a:r>
              <a:rPr lang="en-US" altLang="ja-JP" sz="1530" dirty="0">
                <a:solidFill>
                  <a:prstClr val="black"/>
                </a:solidFill>
                <a:latin typeface="Arial"/>
                <a:ea typeface="ＭＳ Ｐゴシック" panose="020B0600070205080204" pitchFamily="50" charset="-128"/>
              </a:rPr>
              <a:t>Municipality View</a:t>
            </a:r>
            <a:endParaRPr lang="ja-JP" altLang="en-US" sz="1530" dirty="0">
              <a:solidFill>
                <a:prstClr val="black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245F7F73-7568-DD7D-2A2E-8E5B4A90EB86}"/>
              </a:ext>
            </a:extLst>
          </p:cNvPr>
          <p:cNvSpPr txBox="1">
            <a:spLocks/>
          </p:cNvSpPr>
          <p:nvPr/>
        </p:nvSpPr>
        <p:spPr>
          <a:xfrm>
            <a:off x="988627" y="6064695"/>
            <a:ext cx="2400887" cy="379773"/>
          </a:xfrm>
          <a:prstGeom prst="rect">
            <a:avLst/>
          </a:prstGeom>
        </p:spPr>
        <p:txBody>
          <a:bodyPr vert="horz" lIns="87420" tIns="43710" rIns="87420" bIns="4371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5630" fontAlgn="auto">
              <a:spcAft>
                <a:spcPts val="0"/>
              </a:spcAft>
            </a:pPr>
            <a:r>
              <a:rPr lang="en-US" altLang="ja-JP" sz="1530" dirty="0">
                <a:solidFill>
                  <a:prstClr val="black"/>
                </a:solidFill>
                <a:latin typeface="Arial"/>
                <a:ea typeface="ＭＳ Ｐゴシック" panose="020B0600070205080204" pitchFamily="50" charset="-128"/>
              </a:rPr>
              <a:t>Prefecture View</a:t>
            </a:r>
            <a:endParaRPr lang="ja-JP" altLang="en-US" sz="1530" dirty="0">
              <a:solidFill>
                <a:prstClr val="black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41" name="角丸四角形 12">
            <a:extLst>
              <a:ext uri="{FF2B5EF4-FFF2-40B4-BE49-F238E27FC236}">
                <a16:creationId xmlns:a16="http://schemas.microsoft.com/office/drawing/2014/main" id="{859DFC66-8A27-2430-4373-F65AB106953A}"/>
              </a:ext>
            </a:extLst>
          </p:cNvPr>
          <p:cNvSpPr/>
          <p:nvPr/>
        </p:nvSpPr>
        <p:spPr>
          <a:xfrm>
            <a:off x="255068" y="1211421"/>
            <a:ext cx="9395864" cy="1061796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66943" indent="-166943" algn="just" defTabSz="87417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ja-JP" sz="1721" kern="0" dirty="0">
                <a:solidFill>
                  <a:prstClr val="black"/>
                </a:solidFill>
                <a:latin typeface="Arial"/>
              </a:rPr>
              <a:t>Forecasts and warnings are issued in response to changes in water level, and the color of the river displayed will also change.</a:t>
            </a:r>
          </a:p>
          <a:p>
            <a:pPr marL="166943" indent="-166943" algn="just" defTabSz="87417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ja-JP" sz="1721" kern="0" spc="-29" dirty="0">
                <a:solidFill>
                  <a:prstClr val="black"/>
                </a:solidFill>
                <a:latin typeface="Arial"/>
              </a:rPr>
              <a:t>Click on the camera icon to check a live image showing the current condition of the river.</a:t>
            </a:r>
          </a:p>
          <a:p>
            <a:pPr marL="166943" indent="-166943" algn="just" defTabSz="87417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altLang="ja-JP" sz="1721" kern="0" dirty="0">
                <a:solidFill>
                  <a:prstClr val="black"/>
                </a:solidFill>
                <a:latin typeface="Arial"/>
              </a:rPr>
              <a:t>Learn the current rainfall status from radar.</a:t>
            </a:r>
            <a:endParaRPr kumimoji="0" lang="ja-JP" altLang="en-US" sz="172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角丸四角形 13">
            <a:extLst>
              <a:ext uri="{FF2B5EF4-FFF2-40B4-BE49-F238E27FC236}">
                <a16:creationId xmlns:a16="http://schemas.microsoft.com/office/drawing/2014/main" id="{4F5C94C5-351D-F585-87A4-759A69FCC749}"/>
              </a:ext>
            </a:extLst>
          </p:cNvPr>
          <p:cNvSpPr/>
          <p:nvPr/>
        </p:nvSpPr>
        <p:spPr>
          <a:xfrm>
            <a:off x="255068" y="769102"/>
            <a:ext cx="6556455" cy="415350"/>
          </a:xfrm>
          <a:prstGeom prst="roundRect">
            <a:avLst/>
          </a:prstGeom>
          <a:solidFill>
            <a:srgbClr val="1C49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912" kern="0" dirty="0">
                <a:solidFill>
                  <a:prstClr val="white"/>
                </a:solidFill>
                <a:latin typeface="Arial"/>
              </a:rPr>
              <a:t>　</a:t>
            </a:r>
            <a:r>
              <a:rPr kumimoji="0" lang="en-US" altLang="ja-JP" sz="1912" kern="0" dirty="0">
                <a:solidFill>
                  <a:prstClr val="white"/>
                </a:solidFill>
                <a:latin typeface="Arial"/>
              </a:rPr>
              <a:t>Learn the current state of river water levels and rainfall.</a:t>
            </a:r>
            <a:endParaRPr kumimoji="0" lang="ja-JP" altLang="en-US" sz="1912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タイトル 1">
            <a:extLst>
              <a:ext uri="{FF2B5EF4-FFF2-40B4-BE49-F238E27FC236}">
                <a16:creationId xmlns:a16="http://schemas.microsoft.com/office/drawing/2014/main" id="{1AAA5D19-EAC3-1C65-1B9C-8A0186230F44}"/>
              </a:ext>
            </a:extLst>
          </p:cNvPr>
          <p:cNvSpPr txBox="1">
            <a:spLocks/>
          </p:cNvSpPr>
          <p:nvPr/>
        </p:nvSpPr>
        <p:spPr>
          <a:xfrm>
            <a:off x="7886994" y="5353496"/>
            <a:ext cx="1391539" cy="379773"/>
          </a:xfrm>
          <a:prstGeom prst="rect">
            <a:avLst/>
          </a:prstGeom>
        </p:spPr>
        <p:txBody>
          <a:bodyPr vert="horz" lIns="87420" tIns="43710" rIns="87420" bIns="4371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5630" fontAlgn="auto">
              <a:spcAft>
                <a:spcPts val="0"/>
              </a:spcAft>
            </a:pPr>
            <a:r>
              <a:rPr lang="en-US" altLang="ja-JP" sz="1338" dirty="0">
                <a:solidFill>
                  <a:prstClr val="black"/>
                </a:solidFill>
                <a:latin typeface="Arial"/>
                <a:ea typeface="ＭＳ Ｐゴシック" panose="020B0600070205080204" pitchFamily="50" charset="-128"/>
              </a:rPr>
              <a:t>Camera Image</a:t>
            </a:r>
            <a:endParaRPr lang="ja-JP" altLang="en-US" sz="1338" dirty="0">
              <a:solidFill>
                <a:prstClr val="black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A9ECF487-5F85-405C-7945-75908A5958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73" y="4779443"/>
            <a:ext cx="520389" cy="49794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39EF4E0-4240-1C27-FF41-6BEC8045FB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224" y="4813733"/>
            <a:ext cx="314338" cy="227021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84CBEF5-92E4-C82A-965A-63FF75218D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241" y="3814681"/>
            <a:ext cx="2024780" cy="1514351"/>
          </a:xfrm>
          <a:prstGeom prst="rect">
            <a:avLst/>
          </a:prstGeom>
        </p:spPr>
      </p:pic>
      <p:sp>
        <p:nvSpPr>
          <p:cNvPr id="47" name="下矢印 16">
            <a:extLst>
              <a:ext uri="{FF2B5EF4-FFF2-40B4-BE49-F238E27FC236}">
                <a16:creationId xmlns:a16="http://schemas.microsoft.com/office/drawing/2014/main" id="{EF433736-AC30-FA48-5EDD-817D474F95ED}"/>
              </a:ext>
            </a:extLst>
          </p:cNvPr>
          <p:cNvSpPr/>
          <p:nvPr/>
        </p:nvSpPr>
        <p:spPr>
          <a:xfrm rot="15258306">
            <a:off x="6687763" y="3758641"/>
            <a:ext cx="247520" cy="1857896"/>
          </a:xfrm>
          <a:custGeom>
            <a:avLst/>
            <a:gdLst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86597 w 346386"/>
              <a:gd name="connsiteY2" fmla="*/ 0 h 858985"/>
              <a:gd name="connsiteX3" fmla="*/ 259790 w 346386"/>
              <a:gd name="connsiteY3" fmla="*/ 0 h 858985"/>
              <a:gd name="connsiteX4" fmla="*/ 259790 w 346386"/>
              <a:gd name="connsiteY4" fmla="*/ 685792 h 858985"/>
              <a:gd name="connsiteX5" fmla="*/ 346386 w 346386"/>
              <a:gd name="connsiteY5" fmla="*/ 685792 h 858985"/>
              <a:gd name="connsiteX6" fmla="*/ 173193 w 346386"/>
              <a:gd name="connsiteY6" fmla="*/ 858985 h 858985"/>
              <a:gd name="connsiteX7" fmla="*/ 0 w 346386"/>
              <a:gd name="connsiteY7" fmla="*/ 685792 h 858985"/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259790 w 346386"/>
              <a:gd name="connsiteY2" fmla="*/ 0 h 858985"/>
              <a:gd name="connsiteX3" fmla="*/ 259790 w 346386"/>
              <a:gd name="connsiteY3" fmla="*/ 685792 h 858985"/>
              <a:gd name="connsiteX4" fmla="*/ 346386 w 346386"/>
              <a:gd name="connsiteY4" fmla="*/ 685792 h 858985"/>
              <a:gd name="connsiteX5" fmla="*/ 173193 w 346386"/>
              <a:gd name="connsiteY5" fmla="*/ 858985 h 858985"/>
              <a:gd name="connsiteX6" fmla="*/ 0 w 346386"/>
              <a:gd name="connsiteY6" fmla="*/ 685792 h 858985"/>
              <a:gd name="connsiteX0" fmla="*/ 0 w 346386"/>
              <a:gd name="connsiteY0" fmla="*/ 720297 h 893490"/>
              <a:gd name="connsiteX1" fmla="*/ 86597 w 346386"/>
              <a:gd name="connsiteY1" fmla="*/ 720297 h 893490"/>
              <a:gd name="connsiteX2" fmla="*/ 147647 w 346386"/>
              <a:gd name="connsiteY2" fmla="*/ 0 h 893490"/>
              <a:gd name="connsiteX3" fmla="*/ 259790 w 346386"/>
              <a:gd name="connsiteY3" fmla="*/ 720297 h 893490"/>
              <a:gd name="connsiteX4" fmla="*/ 346386 w 346386"/>
              <a:gd name="connsiteY4" fmla="*/ 720297 h 893490"/>
              <a:gd name="connsiteX5" fmla="*/ 173193 w 346386"/>
              <a:gd name="connsiteY5" fmla="*/ 893490 h 893490"/>
              <a:gd name="connsiteX6" fmla="*/ 0 w 346386"/>
              <a:gd name="connsiteY6" fmla="*/ 720297 h 893490"/>
              <a:gd name="connsiteX0" fmla="*/ 0 w 346386"/>
              <a:gd name="connsiteY0" fmla="*/ 2874049 h 3047242"/>
              <a:gd name="connsiteX1" fmla="*/ 86597 w 346386"/>
              <a:gd name="connsiteY1" fmla="*/ 2874049 h 3047242"/>
              <a:gd name="connsiteX2" fmla="*/ 217195 w 346386"/>
              <a:gd name="connsiteY2" fmla="*/ 0 h 3047242"/>
              <a:gd name="connsiteX3" fmla="*/ 259790 w 346386"/>
              <a:gd name="connsiteY3" fmla="*/ 2874049 h 3047242"/>
              <a:gd name="connsiteX4" fmla="*/ 346386 w 346386"/>
              <a:gd name="connsiteY4" fmla="*/ 2874049 h 3047242"/>
              <a:gd name="connsiteX5" fmla="*/ 173193 w 346386"/>
              <a:gd name="connsiteY5" fmla="*/ 3047242 h 3047242"/>
              <a:gd name="connsiteX6" fmla="*/ 0 w 346386"/>
              <a:gd name="connsiteY6" fmla="*/ 2874049 h 304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86" h="3047242">
                <a:moveTo>
                  <a:pt x="0" y="2874049"/>
                </a:moveTo>
                <a:lnTo>
                  <a:pt x="86597" y="2874049"/>
                </a:lnTo>
                <a:lnTo>
                  <a:pt x="217195" y="0"/>
                </a:lnTo>
                <a:lnTo>
                  <a:pt x="259790" y="2874049"/>
                </a:lnTo>
                <a:lnTo>
                  <a:pt x="346386" y="2874049"/>
                </a:lnTo>
                <a:lnTo>
                  <a:pt x="173193" y="3047242"/>
                </a:lnTo>
                <a:lnTo>
                  <a:pt x="0" y="2874049"/>
                </a:lnTo>
                <a:close/>
              </a:path>
            </a:pathLst>
          </a:cu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72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09EC70E-4678-2297-3975-5DC9A26D38D2}"/>
              </a:ext>
            </a:extLst>
          </p:cNvPr>
          <p:cNvSpPr txBox="1"/>
          <p:nvPr/>
        </p:nvSpPr>
        <p:spPr>
          <a:xfrm>
            <a:off x="6605575" y="2565974"/>
            <a:ext cx="3045358" cy="31303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34" kern="0" dirty="0">
                <a:solidFill>
                  <a:prstClr val="black"/>
                </a:solidFill>
                <a:latin typeface="Arial"/>
              </a:rPr>
              <a:t>Red: Flood Risk Information Issued</a:t>
            </a:r>
            <a:endParaRPr kumimoji="0" lang="ja-JP" altLang="en-US" sz="1434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下矢印 16">
            <a:extLst>
              <a:ext uri="{FF2B5EF4-FFF2-40B4-BE49-F238E27FC236}">
                <a16:creationId xmlns:a16="http://schemas.microsoft.com/office/drawing/2014/main" id="{42C1209C-1E2B-2882-538B-590C1C057205}"/>
              </a:ext>
            </a:extLst>
          </p:cNvPr>
          <p:cNvSpPr/>
          <p:nvPr/>
        </p:nvSpPr>
        <p:spPr>
          <a:xfrm rot="15258306">
            <a:off x="5566041" y="2037530"/>
            <a:ext cx="192163" cy="1844269"/>
          </a:xfrm>
          <a:custGeom>
            <a:avLst/>
            <a:gdLst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86597 w 346386"/>
              <a:gd name="connsiteY2" fmla="*/ 0 h 858985"/>
              <a:gd name="connsiteX3" fmla="*/ 259790 w 346386"/>
              <a:gd name="connsiteY3" fmla="*/ 0 h 858985"/>
              <a:gd name="connsiteX4" fmla="*/ 259790 w 346386"/>
              <a:gd name="connsiteY4" fmla="*/ 685792 h 858985"/>
              <a:gd name="connsiteX5" fmla="*/ 346386 w 346386"/>
              <a:gd name="connsiteY5" fmla="*/ 685792 h 858985"/>
              <a:gd name="connsiteX6" fmla="*/ 173193 w 346386"/>
              <a:gd name="connsiteY6" fmla="*/ 858985 h 858985"/>
              <a:gd name="connsiteX7" fmla="*/ 0 w 346386"/>
              <a:gd name="connsiteY7" fmla="*/ 685792 h 858985"/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259790 w 346386"/>
              <a:gd name="connsiteY2" fmla="*/ 0 h 858985"/>
              <a:gd name="connsiteX3" fmla="*/ 259790 w 346386"/>
              <a:gd name="connsiteY3" fmla="*/ 685792 h 858985"/>
              <a:gd name="connsiteX4" fmla="*/ 346386 w 346386"/>
              <a:gd name="connsiteY4" fmla="*/ 685792 h 858985"/>
              <a:gd name="connsiteX5" fmla="*/ 173193 w 346386"/>
              <a:gd name="connsiteY5" fmla="*/ 858985 h 858985"/>
              <a:gd name="connsiteX6" fmla="*/ 0 w 346386"/>
              <a:gd name="connsiteY6" fmla="*/ 685792 h 858985"/>
              <a:gd name="connsiteX0" fmla="*/ 0 w 346386"/>
              <a:gd name="connsiteY0" fmla="*/ 720297 h 893490"/>
              <a:gd name="connsiteX1" fmla="*/ 86597 w 346386"/>
              <a:gd name="connsiteY1" fmla="*/ 720297 h 893490"/>
              <a:gd name="connsiteX2" fmla="*/ 147647 w 346386"/>
              <a:gd name="connsiteY2" fmla="*/ 0 h 893490"/>
              <a:gd name="connsiteX3" fmla="*/ 259790 w 346386"/>
              <a:gd name="connsiteY3" fmla="*/ 720297 h 893490"/>
              <a:gd name="connsiteX4" fmla="*/ 346386 w 346386"/>
              <a:gd name="connsiteY4" fmla="*/ 720297 h 893490"/>
              <a:gd name="connsiteX5" fmla="*/ 173193 w 346386"/>
              <a:gd name="connsiteY5" fmla="*/ 893490 h 893490"/>
              <a:gd name="connsiteX6" fmla="*/ 0 w 346386"/>
              <a:gd name="connsiteY6" fmla="*/ 720297 h 893490"/>
              <a:gd name="connsiteX0" fmla="*/ 0 w 346386"/>
              <a:gd name="connsiteY0" fmla="*/ 2874049 h 3047242"/>
              <a:gd name="connsiteX1" fmla="*/ 86597 w 346386"/>
              <a:gd name="connsiteY1" fmla="*/ 2874049 h 3047242"/>
              <a:gd name="connsiteX2" fmla="*/ 217195 w 346386"/>
              <a:gd name="connsiteY2" fmla="*/ 0 h 3047242"/>
              <a:gd name="connsiteX3" fmla="*/ 259790 w 346386"/>
              <a:gd name="connsiteY3" fmla="*/ 2874049 h 3047242"/>
              <a:gd name="connsiteX4" fmla="*/ 346386 w 346386"/>
              <a:gd name="connsiteY4" fmla="*/ 2874049 h 3047242"/>
              <a:gd name="connsiteX5" fmla="*/ 173193 w 346386"/>
              <a:gd name="connsiteY5" fmla="*/ 3047242 h 3047242"/>
              <a:gd name="connsiteX6" fmla="*/ 0 w 346386"/>
              <a:gd name="connsiteY6" fmla="*/ 2874049 h 304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86" h="3047242">
                <a:moveTo>
                  <a:pt x="0" y="2874049"/>
                </a:moveTo>
                <a:lnTo>
                  <a:pt x="86597" y="2874049"/>
                </a:lnTo>
                <a:lnTo>
                  <a:pt x="217195" y="0"/>
                </a:lnTo>
                <a:lnTo>
                  <a:pt x="259790" y="2874049"/>
                </a:lnTo>
                <a:lnTo>
                  <a:pt x="346386" y="2874049"/>
                </a:lnTo>
                <a:lnTo>
                  <a:pt x="173193" y="3047242"/>
                </a:lnTo>
                <a:lnTo>
                  <a:pt x="0" y="2874049"/>
                </a:lnTo>
                <a:close/>
              </a:path>
            </a:pathLst>
          </a:cu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72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FA164F7-5C4D-61D4-3D93-601E83454FF3}"/>
              </a:ext>
            </a:extLst>
          </p:cNvPr>
          <p:cNvSpPr txBox="1"/>
          <p:nvPr/>
        </p:nvSpPr>
        <p:spPr>
          <a:xfrm>
            <a:off x="6986269" y="2976249"/>
            <a:ext cx="2292263" cy="533736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34" kern="0" dirty="0">
                <a:solidFill>
                  <a:prstClr val="black"/>
                </a:solidFill>
                <a:latin typeface="Arial"/>
              </a:rPr>
              <a:t>Orange: Flood Warning Information Issued</a:t>
            </a:r>
            <a:endParaRPr kumimoji="0" lang="ja-JP" altLang="en-US" sz="1434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下矢印 16">
            <a:extLst>
              <a:ext uri="{FF2B5EF4-FFF2-40B4-BE49-F238E27FC236}">
                <a16:creationId xmlns:a16="http://schemas.microsoft.com/office/drawing/2014/main" id="{455B838D-FC46-022D-5C9A-80754B2E9DB0}"/>
              </a:ext>
            </a:extLst>
          </p:cNvPr>
          <p:cNvSpPr/>
          <p:nvPr/>
        </p:nvSpPr>
        <p:spPr>
          <a:xfrm rot="15258306">
            <a:off x="6428268" y="2831580"/>
            <a:ext cx="160572" cy="928134"/>
          </a:xfrm>
          <a:custGeom>
            <a:avLst/>
            <a:gdLst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86597 w 346386"/>
              <a:gd name="connsiteY2" fmla="*/ 0 h 858985"/>
              <a:gd name="connsiteX3" fmla="*/ 259790 w 346386"/>
              <a:gd name="connsiteY3" fmla="*/ 0 h 858985"/>
              <a:gd name="connsiteX4" fmla="*/ 259790 w 346386"/>
              <a:gd name="connsiteY4" fmla="*/ 685792 h 858985"/>
              <a:gd name="connsiteX5" fmla="*/ 346386 w 346386"/>
              <a:gd name="connsiteY5" fmla="*/ 685792 h 858985"/>
              <a:gd name="connsiteX6" fmla="*/ 173193 w 346386"/>
              <a:gd name="connsiteY6" fmla="*/ 858985 h 858985"/>
              <a:gd name="connsiteX7" fmla="*/ 0 w 346386"/>
              <a:gd name="connsiteY7" fmla="*/ 685792 h 858985"/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259790 w 346386"/>
              <a:gd name="connsiteY2" fmla="*/ 0 h 858985"/>
              <a:gd name="connsiteX3" fmla="*/ 259790 w 346386"/>
              <a:gd name="connsiteY3" fmla="*/ 685792 h 858985"/>
              <a:gd name="connsiteX4" fmla="*/ 346386 w 346386"/>
              <a:gd name="connsiteY4" fmla="*/ 685792 h 858985"/>
              <a:gd name="connsiteX5" fmla="*/ 173193 w 346386"/>
              <a:gd name="connsiteY5" fmla="*/ 858985 h 858985"/>
              <a:gd name="connsiteX6" fmla="*/ 0 w 346386"/>
              <a:gd name="connsiteY6" fmla="*/ 685792 h 858985"/>
              <a:gd name="connsiteX0" fmla="*/ 0 w 346386"/>
              <a:gd name="connsiteY0" fmla="*/ 720297 h 893490"/>
              <a:gd name="connsiteX1" fmla="*/ 86597 w 346386"/>
              <a:gd name="connsiteY1" fmla="*/ 720297 h 893490"/>
              <a:gd name="connsiteX2" fmla="*/ 147647 w 346386"/>
              <a:gd name="connsiteY2" fmla="*/ 0 h 893490"/>
              <a:gd name="connsiteX3" fmla="*/ 259790 w 346386"/>
              <a:gd name="connsiteY3" fmla="*/ 720297 h 893490"/>
              <a:gd name="connsiteX4" fmla="*/ 346386 w 346386"/>
              <a:gd name="connsiteY4" fmla="*/ 720297 h 893490"/>
              <a:gd name="connsiteX5" fmla="*/ 173193 w 346386"/>
              <a:gd name="connsiteY5" fmla="*/ 893490 h 893490"/>
              <a:gd name="connsiteX6" fmla="*/ 0 w 346386"/>
              <a:gd name="connsiteY6" fmla="*/ 720297 h 893490"/>
              <a:gd name="connsiteX0" fmla="*/ 0 w 346386"/>
              <a:gd name="connsiteY0" fmla="*/ 2874049 h 3047242"/>
              <a:gd name="connsiteX1" fmla="*/ 86597 w 346386"/>
              <a:gd name="connsiteY1" fmla="*/ 2874049 h 3047242"/>
              <a:gd name="connsiteX2" fmla="*/ 217195 w 346386"/>
              <a:gd name="connsiteY2" fmla="*/ 0 h 3047242"/>
              <a:gd name="connsiteX3" fmla="*/ 259790 w 346386"/>
              <a:gd name="connsiteY3" fmla="*/ 2874049 h 3047242"/>
              <a:gd name="connsiteX4" fmla="*/ 346386 w 346386"/>
              <a:gd name="connsiteY4" fmla="*/ 2874049 h 3047242"/>
              <a:gd name="connsiteX5" fmla="*/ 173193 w 346386"/>
              <a:gd name="connsiteY5" fmla="*/ 3047242 h 3047242"/>
              <a:gd name="connsiteX6" fmla="*/ 0 w 346386"/>
              <a:gd name="connsiteY6" fmla="*/ 2874049 h 304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86" h="3047242">
                <a:moveTo>
                  <a:pt x="0" y="2874049"/>
                </a:moveTo>
                <a:lnTo>
                  <a:pt x="86597" y="2874049"/>
                </a:lnTo>
                <a:lnTo>
                  <a:pt x="217195" y="0"/>
                </a:lnTo>
                <a:lnTo>
                  <a:pt x="259790" y="2874049"/>
                </a:lnTo>
                <a:lnTo>
                  <a:pt x="346386" y="2874049"/>
                </a:lnTo>
                <a:lnTo>
                  <a:pt x="173193" y="3047242"/>
                </a:lnTo>
                <a:lnTo>
                  <a:pt x="0" y="2874049"/>
                </a:lnTo>
                <a:close/>
              </a:path>
            </a:pathLst>
          </a:cu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72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8894E9E-F455-76B3-4924-AD1FCF124FDB}"/>
              </a:ext>
            </a:extLst>
          </p:cNvPr>
          <p:cNvSpPr txBox="1"/>
          <p:nvPr/>
        </p:nvSpPr>
        <p:spPr>
          <a:xfrm>
            <a:off x="4016395" y="5293043"/>
            <a:ext cx="2559473" cy="298223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38" kern="0" dirty="0">
                <a:solidFill>
                  <a:prstClr val="black"/>
                </a:solidFill>
                <a:latin typeface="Arial"/>
              </a:rPr>
              <a:t>Yellow: Flood Warning Issued</a:t>
            </a:r>
            <a:endParaRPr kumimoji="0" lang="ja-JP" altLang="en-US" sz="1338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下矢印 16">
            <a:extLst>
              <a:ext uri="{FF2B5EF4-FFF2-40B4-BE49-F238E27FC236}">
                <a16:creationId xmlns:a16="http://schemas.microsoft.com/office/drawing/2014/main" id="{11B9D92C-43A8-FE9B-D9B5-5B8CA66D3CA7}"/>
              </a:ext>
            </a:extLst>
          </p:cNvPr>
          <p:cNvSpPr/>
          <p:nvPr/>
        </p:nvSpPr>
        <p:spPr>
          <a:xfrm rot="16929542" flipV="1">
            <a:off x="6645025" y="5391067"/>
            <a:ext cx="195723" cy="802890"/>
          </a:xfrm>
          <a:custGeom>
            <a:avLst/>
            <a:gdLst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86597 w 346386"/>
              <a:gd name="connsiteY2" fmla="*/ 0 h 858985"/>
              <a:gd name="connsiteX3" fmla="*/ 259790 w 346386"/>
              <a:gd name="connsiteY3" fmla="*/ 0 h 858985"/>
              <a:gd name="connsiteX4" fmla="*/ 259790 w 346386"/>
              <a:gd name="connsiteY4" fmla="*/ 685792 h 858985"/>
              <a:gd name="connsiteX5" fmla="*/ 346386 w 346386"/>
              <a:gd name="connsiteY5" fmla="*/ 685792 h 858985"/>
              <a:gd name="connsiteX6" fmla="*/ 173193 w 346386"/>
              <a:gd name="connsiteY6" fmla="*/ 858985 h 858985"/>
              <a:gd name="connsiteX7" fmla="*/ 0 w 346386"/>
              <a:gd name="connsiteY7" fmla="*/ 685792 h 858985"/>
              <a:gd name="connsiteX0" fmla="*/ 0 w 346386"/>
              <a:gd name="connsiteY0" fmla="*/ 685792 h 858985"/>
              <a:gd name="connsiteX1" fmla="*/ 86597 w 346386"/>
              <a:gd name="connsiteY1" fmla="*/ 685792 h 858985"/>
              <a:gd name="connsiteX2" fmla="*/ 259790 w 346386"/>
              <a:gd name="connsiteY2" fmla="*/ 0 h 858985"/>
              <a:gd name="connsiteX3" fmla="*/ 259790 w 346386"/>
              <a:gd name="connsiteY3" fmla="*/ 685792 h 858985"/>
              <a:gd name="connsiteX4" fmla="*/ 346386 w 346386"/>
              <a:gd name="connsiteY4" fmla="*/ 685792 h 858985"/>
              <a:gd name="connsiteX5" fmla="*/ 173193 w 346386"/>
              <a:gd name="connsiteY5" fmla="*/ 858985 h 858985"/>
              <a:gd name="connsiteX6" fmla="*/ 0 w 346386"/>
              <a:gd name="connsiteY6" fmla="*/ 685792 h 858985"/>
              <a:gd name="connsiteX0" fmla="*/ 0 w 346386"/>
              <a:gd name="connsiteY0" fmla="*/ 720297 h 893490"/>
              <a:gd name="connsiteX1" fmla="*/ 86597 w 346386"/>
              <a:gd name="connsiteY1" fmla="*/ 720297 h 893490"/>
              <a:gd name="connsiteX2" fmla="*/ 147647 w 346386"/>
              <a:gd name="connsiteY2" fmla="*/ 0 h 893490"/>
              <a:gd name="connsiteX3" fmla="*/ 259790 w 346386"/>
              <a:gd name="connsiteY3" fmla="*/ 720297 h 893490"/>
              <a:gd name="connsiteX4" fmla="*/ 346386 w 346386"/>
              <a:gd name="connsiteY4" fmla="*/ 720297 h 893490"/>
              <a:gd name="connsiteX5" fmla="*/ 173193 w 346386"/>
              <a:gd name="connsiteY5" fmla="*/ 893490 h 893490"/>
              <a:gd name="connsiteX6" fmla="*/ 0 w 346386"/>
              <a:gd name="connsiteY6" fmla="*/ 720297 h 893490"/>
              <a:gd name="connsiteX0" fmla="*/ 0 w 346386"/>
              <a:gd name="connsiteY0" fmla="*/ 2874049 h 3047242"/>
              <a:gd name="connsiteX1" fmla="*/ 86597 w 346386"/>
              <a:gd name="connsiteY1" fmla="*/ 2874049 h 3047242"/>
              <a:gd name="connsiteX2" fmla="*/ 217195 w 346386"/>
              <a:gd name="connsiteY2" fmla="*/ 0 h 3047242"/>
              <a:gd name="connsiteX3" fmla="*/ 259790 w 346386"/>
              <a:gd name="connsiteY3" fmla="*/ 2874049 h 3047242"/>
              <a:gd name="connsiteX4" fmla="*/ 346386 w 346386"/>
              <a:gd name="connsiteY4" fmla="*/ 2874049 h 3047242"/>
              <a:gd name="connsiteX5" fmla="*/ 173193 w 346386"/>
              <a:gd name="connsiteY5" fmla="*/ 3047242 h 3047242"/>
              <a:gd name="connsiteX6" fmla="*/ 0 w 346386"/>
              <a:gd name="connsiteY6" fmla="*/ 2874049 h 304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86" h="3047242">
                <a:moveTo>
                  <a:pt x="0" y="2874049"/>
                </a:moveTo>
                <a:lnTo>
                  <a:pt x="86597" y="2874049"/>
                </a:lnTo>
                <a:lnTo>
                  <a:pt x="217195" y="0"/>
                </a:lnTo>
                <a:lnTo>
                  <a:pt x="259790" y="2874049"/>
                </a:lnTo>
                <a:lnTo>
                  <a:pt x="346386" y="2874049"/>
                </a:lnTo>
                <a:lnTo>
                  <a:pt x="173193" y="3047242"/>
                </a:lnTo>
                <a:lnTo>
                  <a:pt x="0" y="2874049"/>
                </a:lnTo>
                <a:close/>
              </a:path>
            </a:pathLst>
          </a:cu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FF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7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72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TextBox 3">
            <a:extLst>
              <a:ext uri="{FF2B5EF4-FFF2-40B4-BE49-F238E27FC236}">
                <a16:creationId xmlns:a16="http://schemas.microsoft.com/office/drawing/2014/main" id="{EAC4C908-08CC-ADAB-890F-FFFBF2D79015}"/>
              </a:ext>
            </a:extLst>
          </p:cNvPr>
          <p:cNvSpPr txBox="1"/>
          <p:nvPr/>
        </p:nvSpPr>
        <p:spPr>
          <a:xfrm>
            <a:off x="1883964" y="4127255"/>
            <a:ext cx="781563" cy="1617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874173" eaLnBrk="1" hangingPunct="1"/>
            <a:r>
              <a:rPr lang="en-US" sz="1051" dirty="0">
                <a:solidFill>
                  <a:srgbClr val="008000"/>
                </a:solidFill>
                <a:latin typeface="Arial"/>
                <a:ea typeface="ＭＳ Ｐゴシック" charset="-128"/>
              </a:rPr>
              <a:t>Ibaraki Pref.</a:t>
            </a:r>
          </a:p>
        </p:txBody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CABCE8D1-587F-A8C7-75F1-0B054A310F63}"/>
              </a:ext>
            </a:extLst>
          </p:cNvPr>
          <p:cNvSpPr txBox="1"/>
          <p:nvPr/>
        </p:nvSpPr>
        <p:spPr>
          <a:xfrm>
            <a:off x="449430" y="3161910"/>
            <a:ext cx="880163" cy="1617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874173" eaLnBrk="1" hangingPunct="1"/>
            <a:r>
              <a:rPr lang="en-US" sz="1051" b="1" dirty="0">
                <a:solidFill>
                  <a:srgbClr val="0070C0"/>
                </a:solidFill>
                <a:latin typeface="Arial"/>
                <a:ea typeface="ＭＳ Ｐゴシック" charset="-128"/>
              </a:rPr>
              <a:t>Tochigi Pref.</a:t>
            </a: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A1DB50D3-0CC1-163C-42C6-959A96580091}"/>
              </a:ext>
            </a:extLst>
          </p:cNvPr>
          <p:cNvSpPr txBox="1"/>
          <p:nvPr/>
        </p:nvSpPr>
        <p:spPr>
          <a:xfrm>
            <a:off x="314663" y="4270971"/>
            <a:ext cx="597332" cy="1031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874173" eaLnBrk="1" hangingPunct="1"/>
            <a:r>
              <a:rPr lang="en-US" sz="670" dirty="0" err="1">
                <a:solidFill>
                  <a:srgbClr val="333399">
                    <a:lumMod val="75000"/>
                  </a:srgbClr>
                </a:solidFill>
                <a:latin typeface="Arial"/>
                <a:ea typeface="ＭＳ Ｐゴシック" charset="-128"/>
              </a:rPr>
              <a:t>Watarase</a:t>
            </a:r>
            <a:r>
              <a:rPr lang="en-US" sz="670" dirty="0">
                <a:solidFill>
                  <a:srgbClr val="333399">
                    <a:lumMod val="75000"/>
                  </a:srgbClr>
                </a:solidFill>
                <a:latin typeface="Arial"/>
                <a:ea typeface="ＭＳ Ｐゴシック" charset="-128"/>
              </a:rPr>
              <a:t> River</a:t>
            </a:r>
          </a:p>
        </p:txBody>
      </p:sp>
      <p:sp>
        <p:nvSpPr>
          <p:cNvPr id="57" name="TextBox 29">
            <a:extLst>
              <a:ext uri="{FF2B5EF4-FFF2-40B4-BE49-F238E27FC236}">
                <a16:creationId xmlns:a16="http://schemas.microsoft.com/office/drawing/2014/main" id="{B10E8887-6DAA-5F08-BF00-FEE3AE7D4B57}"/>
              </a:ext>
            </a:extLst>
          </p:cNvPr>
          <p:cNvSpPr txBox="1"/>
          <p:nvPr/>
        </p:nvSpPr>
        <p:spPr>
          <a:xfrm>
            <a:off x="4932052" y="2799931"/>
            <a:ext cx="685165" cy="73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874173" eaLnBrk="1" hangingPunct="1"/>
            <a:r>
              <a:rPr lang="en-US" sz="478" dirty="0">
                <a:solidFill>
                  <a:srgbClr val="000000"/>
                </a:solidFill>
                <a:latin typeface="Arial"/>
                <a:ea typeface="ＭＳ Ｐゴシック" charset="-128"/>
              </a:rPr>
              <a:t>Tsukubamirai City Hall</a:t>
            </a: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22498E83-6C91-67B1-A151-4614A7B0B4E5}"/>
              </a:ext>
            </a:extLst>
          </p:cNvPr>
          <p:cNvSpPr txBox="1"/>
          <p:nvPr/>
        </p:nvSpPr>
        <p:spPr>
          <a:xfrm>
            <a:off x="5701416" y="4129535"/>
            <a:ext cx="560793" cy="1470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874173" eaLnBrk="1" hangingPunct="1"/>
            <a:r>
              <a:rPr lang="en-US" sz="956" dirty="0" err="1">
                <a:solidFill>
                  <a:srgbClr val="000000"/>
                </a:solidFill>
                <a:latin typeface="Arial"/>
                <a:ea typeface="ＭＳ Ｐゴシック" charset="-128"/>
              </a:rPr>
              <a:t>Torede</a:t>
            </a:r>
            <a:endParaRPr lang="en-US" sz="956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59" name="TextBox 31">
            <a:extLst>
              <a:ext uri="{FF2B5EF4-FFF2-40B4-BE49-F238E27FC236}">
                <a16:creationId xmlns:a16="http://schemas.microsoft.com/office/drawing/2014/main" id="{1F3FFBA3-EE1F-09A4-CC07-781FC8FABE7C}"/>
              </a:ext>
            </a:extLst>
          </p:cNvPr>
          <p:cNvSpPr txBox="1"/>
          <p:nvPr/>
        </p:nvSpPr>
        <p:spPr>
          <a:xfrm>
            <a:off x="5240444" y="4191090"/>
            <a:ext cx="434429" cy="73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874173" eaLnBrk="1" hangingPunct="1"/>
            <a:r>
              <a:rPr lang="en-US" sz="478" dirty="0" err="1">
                <a:solidFill>
                  <a:srgbClr val="000000"/>
                </a:solidFill>
                <a:latin typeface="Arial"/>
                <a:ea typeface="ＭＳ Ｐゴシック" charset="-128"/>
              </a:rPr>
              <a:t>Toride</a:t>
            </a:r>
            <a:r>
              <a:rPr lang="en-US" sz="478" dirty="0">
                <a:solidFill>
                  <a:srgbClr val="000000"/>
                </a:solidFill>
                <a:latin typeface="Arial"/>
                <a:ea typeface="ＭＳ Ｐゴシック" charset="-128"/>
              </a:rPr>
              <a:t> City Hall</a:t>
            </a:r>
          </a:p>
        </p:txBody>
      </p:sp>
      <p:sp>
        <p:nvSpPr>
          <p:cNvPr id="60" name="TextBox 32">
            <a:extLst>
              <a:ext uri="{FF2B5EF4-FFF2-40B4-BE49-F238E27FC236}">
                <a16:creationId xmlns:a16="http://schemas.microsoft.com/office/drawing/2014/main" id="{C645C4FB-F78F-7329-0F0C-1989B52DE149}"/>
              </a:ext>
            </a:extLst>
          </p:cNvPr>
          <p:cNvSpPr txBox="1"/>
          <p:nvPr/>
        </p:nvSpPr>
        <p:spPr>
          <a:xfrm>
            <a:off x="2335952" y="5526691"/>
            <a:ext cx="597332" cy="881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874173" eaLnBrk="1" hangingPunct="1"/>
            <a:r>
              <a:rPr lang="en-US" sz="573" dirty="0">
                <a:solidFill>
                  <a:srgbClr val="333399">
                    <a:lumMod val="75000"/>
                  </a:srgbClr>
                </a:solidFill>
                <a:latin typeface="Arial"/>
                <a:ea typeface="ＭＳ Ｐゴシック" charset="-128"/>
              </a:rPr>
              <a:t>Tone River</a:t>
            </a:r>
          </a:p>
        </p:txBody>
      </p:sp>
      <p:sp>
        <p:nvSpPr>
          <p:cNvPr id="61" name="TextBox 34">
            <a:extLst>
              <a:ext uri="{FF2B5EF4-FFF2-40B4-BE49-F238E27FC236}">
                <a16:creationId xmlns:a16="http://schemas.microsoft.com/office/drawing/2014/main" id="{9A639A99-B833-DFCA-013F-A24D1636F86C}"/>
              </a:ext>
            </a:extLst>
          </p:cNvPr>
          <p:cNvSpPr txBox="1"/>
          <p:nvPr/>
        </p:nvSpPr>
        <p:spPr>
          <a:xfrm>
            <a:off x="7584259" y="3574555"/>
            <a:ext cx="685165" cy="1031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874173" eaLnBrk="1" hangingPunct="1"/>
            <a:r>
              <a:rPr lang="en-US" sz="670" dirty="0">
                <a:solidFill>
                  <a:srgbClr val="FFFFFF"/>
                </a:solidFill>
                <a:latin typeface="Arial"/>
                <a:ea typeface="ＭＳ Ｐゴシック" charset="-128"/>
              </a:rPr>
              <a:t>Bandai Bridge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3727479C-122E-62B2-BF95-C9F9151A2513}"/>
              </a:ext>
            </a:extLst>
          </p:cNvPr>
          <p:cNvSpPr txBox="1"/>
          <p:nvPr/>
        </p:nvSpPr>
        <p:spPr>
          <a:xfrm>
            <a:off x="7605423" y="3702969"/>
            <a:ext cx="685165" cy="1031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874173" eaLnBrk="1" hangingPunct="1"/>
            <a:r>
              <a:rPr lang="en-US" altLang="ja-JP" sz="670" b="1" dirty="0">
                <a:solidFill>
                  <a:srgbClr val="000000"/>
                </a:solidFill>
                <a:latin typeface="Arial"/>
                <a:ea typeface="ＭＳ ゴシック" panose="020B0609070205080204" pitchFamily="49" charset="-128"/>
              </a:rPr>
              <a:t>Live Camera</a:t>
            </a:r>
            <a:endParaRPr lang="en-US" sz="670" b="1" dirty="0">
              <a:solidFill>
                <a:srgbClr val="000000"/>
              </a:solidFill>
              <a:latin typeface="Arial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61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8" y="-8108"/>
            <a:ext cx="7831561" cy="4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8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Flood risk information </a:t>
            </a:r>
            <a:endParaRPr lang="ja-JP" altLang="en-US" sz="2800" b="1" kern="0" dirty="0">
              <a:solidFill>
                <a:srgbClr val="4087C8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7</a:t>
            </a:fld>
            <a:endParaRPr lang="en-US" altLang="ja-JP" sz="2400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53B9A7F-99A5-B663-0C23-16BA822FE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179467"/>
              </p:ext>
            </p:extLst>
          </p:nvPr>
        </p:nvGraphicFramePr>
        <p:xfrm>
          <a:off x="444874" y="4471256"/>
          <a:ext cx="8922805" cy="200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817"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900" dirty="0"/>
                        <a:t>River Water Level Legend</a:t>
                      </a:r>
                      <a:endParaRPr kumimoji="1" lang="ja-JP" altLang="en-US" sz="1900" dirty="0"/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498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5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latin typeface="+mn-lt"/>
                        </a:rPr>
                        <a:t>Flood Danger Level</a:t>
                      </a:r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8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500" dirty="0">
                          <a:latin typeface="+mn-lt"/>
                        </a:rPr>
                        <a:t>Level at which there is a danger of river</a:t>
                      </a:r>
                      <a:r>
                        <a:rPr lang="en-US" altLang="ja-JP" sz="1500" baseline="0" dirty="0">
                          <a:latin typeface="+mn-lt"/>
                        </a:rPr>
                        <a:t> flooding</a:t>
                      </a:r>
                      <a:endParaRPr kumimoji="1" lang="ja-JP" altLang="en-US" sz="1500" dirty="0"/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35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latin typeface="+mn-lt"/>
                        </a:rPr>
                        <a:t>Evacuation Decision Level</a:t>
                      </a:r>
                      <a:endParaRPr kumimoji="1" lang="ja-JP" altLang="en-US" sz="1500" dirty="0"/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latin typeface="+mn-lt"/>
                        </a:rPr>
                        <a:t>Level which provides the basis for issuing an</a:t>
                      </a:r>
                      <a:r>
                        <a:rPr lang="en-US" altLang="ja-JP" sz="1500" baseline="0" dirty="0">
                          <a:latin typeface="+mn-lt"/>
                        </a:rPr>
                        <a:t> evacuation order</a:t>
                      </a:r>
                      <a:endParaRPr lang="en-US" altLang="ja-JP" sz="1500" dirty="0">
                        <a:latin typeface="+mn-lt"/>
                      </a:endParaRPr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48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latin typeface="+mn-lt"/>
                        </a:rPr>
                        <a:t>Flood Warning Level</a:t>
                      </a:r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5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500" dirty="0">
                          <a:latin typeface="+mn-lt"/>
                        </a:rPr>
                        <a:t>Level at which caution should be exercised for the river flooding</a:t>
                      </a:r>
                      <a:endParaRPr kumimoji="1" lang="ja-JP" altLang="en-US" sz="1500" dirty="0"/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45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latin typeface="+mn-lt"/>
                        </a:rPr>
                        <a:t>Flood</a:t>
                      </a:r>
                      <a:r>
                        <a:rPr lang="ja-JP" altLang="en-US" sz="1500" dirty="0">
                          <a:latin typeface="+mn-lt"/>
                        </a:rPr>
                        <a:t> </a:t>
                      </a:r>
                      <a:r>
                        <a:rPr lang="en-US" altLang="ja-JP" sz="1500" dirty="0">
                          <a:latin typeface="+mn-lt"/>
                        </a:rPr>
                        <a:t>Fighters Alert Level</a:t>
                      </a:r>
                      <a:endParaRPr lang="ja-JP" altLang="en-US" sz="1500" dirty="0">
                        <a:latin typeface="+mn-lt"/>
                      </a:endParaRPr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A86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500" dirty="0">
                          <a:latin typeface="+mn-lt"/>
                        </a:rPr>
                        <a:t>Level at which flood fighters are placed on stand-by</a:t>
                      </a:r>
                      <a:endParaRPr kumimoji="1" lang="ja-JP" altLang="en-US" sz="1500" dirty="0"/>
                    </a:p>
                  </a:txBody>
                  <a:tcPr marL="87420" marR="87420" marT="43710" marB="43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角丸四角形 30">
            <a:extLst>
              <a:ext uri="{FF2B5EF4-FFF2-40B4-BE49-F238E27FC236}">
                <a16:creationId xmlns:a16="http://schemas.microsoft.com/office/drawing/2014/main" id="{436C8669-0CFC-BA3E-3025-E311AB6A3934}"/>
              </a:ext>
            </a:extLst>
          </p:cNvPr>
          <p:cNvSpPr/>
          <p:nvPr/>
        </p:nvSpPr>
        <p:spPr>
          <a:xfrm>
            <a:off x="317669" y="814176"/>
            <a:ext cx="7664371" cy="414607"/>
          </a:xfrm>
          <a:prstGeom prst="roundRect">
            <a:avLst/>
          </a:prstGeom>
          <a:solidFill>
            <a:srgbClr val="1C498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defTabSz="8741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912" kern="0" dirty="0">
                <a:solidFill>
                  <a:prstClr val="white"/>
                </a:solidFill>
                <a:latin typeface="Arial"/>
              </a:rPr>
              <a:t>Understand the current risk of flooding based on the river water level.</a:t>
            </a:r>
            <a:endParaRPr kumimoji="0" lang="ja-JP" altLang="en-US" sz="1912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A80899-AE34-27D8-A186-0C28FE16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825" y="1377155"/>
            <a:ext cx="4131825" cy="2999529"/>
          </a:xfrm>
          <a:prstGeom prst="rect">
            <a:avLst/>
          </a:prstGeom>
        </p:spPr>
      </p:pic>
      <p:sp>
        <p:nvSpPr>
          <p:cNvPr id="6" name="角丸四角形 29">
            <a:extLst>
              <a:ext uri="{FF2B5EF4-FFF2-40B4-BE49-F238E27FC236}">
                <a16:creationId xmlns:a16="http://schemas.microsoft.com/office/drawing/2014/main" id="{C6A63592-1699-2CB5-1B22-C976F61945EB}"/>
              </a:ext>
            </a:extLst>
          </p:cNvPr>
          <p:cNvSpPr/>
          <p:nvPr/>
        </p:nvSpPr>
        <p:spPr>
          <a:xfrm>
            <a:off x="444875" y="1451209"/>
            <a:ext cx="5062950" cy="2859112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532" indent="-174532" defTabSz="874173" eaLnBrk="1" hangingPunct="1">
              <a:buFont typeface="Wingdings" panose="05000000000000000000" pitchFamily="2" charset="2"/>
              <a:buChar char="§"/>
            </a:pPr>
            <a:r>
              <a:rPr lang="en-US" altLang="ja-JP" sz="1721" dirty="0">
                <a:solidFill>
                  <a:srgbClr val="000000"/>
                </a:solidFill>
                <a:latin typeface="Arial"/>
                <a:ea typeface="ＭＳ Ｐゴシック"/>
              </a:rPr>
              <a:t> When the river water level is rising, the mark       	</a:t>
            </a:r>
            <a:r>
              <a:rPr lang="en-US" altLang="ja-JP" sz="1721" dirty="0">
                <a:solidFill>
                  <a:srgbClr val="FF0000"/>
                </a:solidFill>
                <a:latin typeface="Arial"/>
                <a:ea typeface="ＭＳ Ｐゴシック"/>
              </a:rPr>
              <a:t>(rising)</a:t>
            </a:r>
            <a:r>
              <a:rPr lang="en-US" altLang="ja-JP" sz="1721" dirty="0">
                <a:solidFill>
                  <a:srgbClr val="000000"/>
                </a:solidFill>
                <a:latin typeface="Arial"/>
                <a:ea typeface="ＭＳ Ｐゴシック"/>
              </a:rPr>
              <a:t> will be displayed together with the water level information.</a:t>
            </a:r>
          </a:p>
          <a:p>
            <a:pPr marL="174532" indent="-174532" defTabSz="874173" eaLnBrk="1" hangingPunct="1">
              <a:buFont typeface="Wingdings" panose="05000000000000000000" pitchFamily="2" charset="2"/>
              <a:buChar char="§"/>
            </a:pPr>
            <a:endParaRPr lang="en-US" altLang="ja-JP" sz="172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174532" indent="-174532" defTabSz="874173" eaLnBrk="1" hangingPunct="1">
              <a:buFont typeface="Wingdings" panose="05000000000000000000" pitchFamily="2" charset="2"/>
              <a:buChar char="§"/>
            </a:pPr>
            <a:r>
              <a:rPr lang="en-US" altLang="ja-JP" sz="1721" dirty="0">
                <a:solidFill>
                  <a:srgbClr val="000000"/>
                </a:solidFill>
                <a:latin typeface="Arial"/>
                <a:ea typeface="ＭＳ Ｐゴシック"/>
              </a:rPr>
              <a:t> The higher the water level of nearby rivers, the greater the likelihood of flooding in your area.</a:t>
            </a:r>
          </a:p>
          <a:p>
            <a:pPr marL="174532" indent="-174532" defTabSz="874173" eaLnBrk="1" hangingPunct="1">
              <a:buFont typeface="Wingdings" panose="05000000000000000000" pitchFamily="2" charset="2"/>
              <a:buChar char="§"/>
            </a:pPr>
            <a:endParaRPr lang="en-US" altLang="ja-JP" sz="172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174532" indent="-174532" defTabSz="874173" eaLnBrk="1" hangingPunct="1">
              <a:buFont typeface="Wingdings" panose="05000000000000000000" pitchFamily="2" charset="2"/>
              <a:buChar char="§"/>
            </a:pPr>
            <a:r>
              <a:rPr lang="en-US" altLang="ja-JP" sz="1721" dirty="0">
                <a:solidFill>
                  <a:srgbClr val="000000"/>
                </a:solidFill>
                <a:latin typeface="Arial"/>
                <a:ea typeface="ＭＳ Ｐゴシック"/>
              </a:rPr>
              <a:t> For nearby rivers with a high risk of flooding, please ensure that you are safe and take appropriate disaster prevention action.</a:t>
            </a:r>
            <a:endParaRPr lang="ja-JP" altLang="en-US" sz="172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7" name="Picture 2" descr="http://test.www.river.go.jp/kawabou/hpguide/pc/images/uparrow.gif">
            <a:extLst>
              <a:ext uri="{FF2B5EF4-FFF2-40B4-BE49-F238E27FC236}">
                <a16:creationId xmlns:a16="http://schemas.microsoft.com/office/drawing/2014/main" id="{623AF3E5-B090-5198-EB60-30A6A3BD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8" y="1806663"/>
            <a:ext cx="760482" cy="2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3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DD4721-3F7F-E92F-4B50-19B2E17C06B4}"/>
              </a:ext>
            </a:extLst>
          </p:cNvPr>
          <p:cNvSpPr/>
          <p:nvPr/>
        </p:nvSpPr>
        <p:spPr>
          <a:xfrm>
            <a:off x="200472" y="3347289"/>
            <a:ext cx="9217024" cy="12338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TOC of Today’s Presentation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00472" y="2132856"/>
            <a:ext cx="9505056" cy="44644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EWS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flood risk reduction in Japan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in Japan]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municipality governance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Local Government]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to efficient dam control</a:t>
            </a:r>
            <a:b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[EWS for dam operation]</a:t>
            </a:r>
          </a:p>
          <a:p>
            <a:pPr marL="742950" indent="-742950">
              <a:buAutoNum type="arabicPeriod"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International contribution by Japan</a:t>
            </a:r>
            <a:endParaRPr kumimoji="1"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C12D-27C1-4F31-90C9-A93D49E44687}" type="slidenum"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0FFA07E-6F82-7639-5F9D-A1C734730FAE}"/>
              </a:ext>
            </a:extLst>
          </p:cNvPr>
          <p:cNvSpPr txBox="1">
            <a:spLocks/>
          </p:cNvSpPr>
          <p:nvPr/>
        </p:nvSpPr>
        <p:spPr bwMode="auto">
          <a:xfrm>
            <a:off x="7858" y="548680"/>
            <a:ext cx="99066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3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7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j-cs"/>
              </a:rPr>
              <a:t>Multi-layered Water-related Disaster Risk Reduction toward Early Warning for All</a:t>
            </a:r>
            <a:endParaRPr kumimoji="1" lang="ja-JP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68CCE9C8-0BB1-CE27-9A27-25AAE88A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34" y="1628800"/>
            <a:ext cx="990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- Japan-</a:t>
            </a:r>
          </a:p>
        </p:txBody>
      </p:sp>
    </p:spTree>
    <p:extLst>
      <p:ext uri="{BB962C8B-B14F-4D97-AF65-F5344CB8AC3E}">
        <p14:creationId xmlns:p14="http://schemas.microsoft.com/office/powerpoint/2010/main" val="3387171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669" y="-8108"/>
            <a:ext cx="7546644" cy="755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74173" eaLnBrk="1" hangingPunct="1">
              <a:defRPr/>
            </a:pPr>
            <a:r>
              <a:rPr lang="en-US" altLang="ja-JP" sz="2600" b="1" dirty="0">
                <a:solidFill>
                  <a:srgbClr val="4087C8"/>
                </a:solidFill>
                <a:ea typeface="ＭＳ Ｐゴシック" charset="-128"/>
                <a:cs typeface="Arial" panose="020B0604020202020204" pitchFamily="34" charset="0"/>
              </a:rPr>
              <a:t>Integrated Water-Related Disaster Information System for Municipalities (IDR4M)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909A6FCC-D5BB-C4E8-1809-000F98B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381751"/>
            <a:ext cx="2311400" cy="476250"/>
          </a:xfrm>
        </p:spPr>
        <p:txBody>
          <a:bodyPr/>
          <a:lstStyle/>
          <a:p>
            <a:pPr>
              <a:defRPr/>
            </a:pPr>
            <a:fld id="{651FC12D-27C1-4F31-90C9-A93D49E44687}" type="slidenum">
              <a:rPr lang="en-US" altLang="ja-JP" sz="2400" smtClean="0"/>
              <a:pPr>
                <a:defRPr/>
              </a:pPr>
              <a:t>9</a:t>
            </a:fld>
            <a:endParaRPr lang="en-US" altLang="ja-JP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3C3567C-5FE4-CD76-4834-6FE7A815B36A}"/>
              </a:ext>
            </a:extLst>
          </p:cNvPr>
          <p:cNvSpPr txBox="1"/>
          <p:nvPr/>
        </p:nvSpPr>
        <p:spPr>
          <a:xfrm>
            <a:off x="426482" y="4114815"/>
            <a:ext cx="8760749" cy="255454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u="sng" dirty="0">
                <a:solidFill>
                  <a:prstClr val="black"/>
                </a:solidFill>
                <a:latin typeface="+mn-lt"/>
                <a:ea typeface="Meiryo UI" panose="020B0604030504040204" pitchFamily="50" charset="-128"/>
              </a:rPr>
              <a:t>Problems at municipalities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ja-JP" sz="2000" dirty="0">
                <a:solidFill>
                  <a:prstClr val="black"/>
                </a:solidFill>
                <a:latin typeface="+mn-lt"/>
                <a:ea typeface="Meiryo UI" panose="020B0604030504040204" pitchFamily="50" charset="-128"/>
              </a:rPr>
              <a:t>Limited officials and lack of experience for disaster response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ja-JP" sz="2000" dirty="0">
                <a:solidFill>
                  <a:prstClr val="black"/>
                </a:solidFill>
                <a:latin typeface="+mn-lt"/>
                <a:ea typeface="Meiryo UI" panose="020B0604030504040204" pitchFamily="50" charset="-128"/>
              </a:rPr>
              <a:t>Huge amount of disaster related information to check in a short amount of time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prstClr val="black"/>
              </a:solidFill>
              <a:latin typeface="+mn-lt"/>
              <a:ea typeface="Meiryo UI" panose="020B0604030504040204" pitchFamily="50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u="sng" dirty="0">
                <a:solidFill>
                  <a:prstClr val="black"/>
                </a:solidFill>
                <a:latin typeface="+mn-lt"/>
                <a:ea typeface="Meiryo UI" panose="020B0604030504040204" pitchFamily="50" charset="-128"/>
              </a:rPr>
              <a:t>IDR4M</a:t>
            </a:r>
            <a:r>
              <a:rPr lang="en-US" altLang="ja-JP" sz="2000" dirty="0">
                <a:solidFill>
                  <a:prstClr val="black"/>
                </a:solidFill>
                <a:latin typeface="+mn-lt"/>
                <a:ea typeface="Meiryo UI" panose="020B0604030504040204" pitchFamily="50" charset="-128"/>
              </a:rPr>
              <a:t> aims to provide disaster risk information to municipalities for  science-based decision-making in disaster response operations, such as issuing evacuation order</a:t>
            </a:r>
            <a:endParaRPr lang="ja-JP" altLang="en-US" sz="2000" dirty="0">
              <a:solidFill>
                <a:prstClr val="black"/>
              </a:solidFill>
              <a:latin typeface="+mn-lt"/>
              <a:ea typeface="Meiryo UI" panose="020B0604030504040204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B950F80-DBB7-0CC1-3863-0EAB88CF07AA}"/>
              </a:ext>
            </a:extLst>
          </p:cNvPr>
          <p:cNvGrpSpPr/>
          <p:nvPr/>
        </p:nvGrpSpPr>
        <p:grpSpPr>
          <a:xfrm>
            <a:off x="335039" y="1009373"/>
            <a:ext cx="9010449" cy="2664250"/>
            <a:chOff x="146909" y="3786426"/>
            <a:chExt cx="9010449" cy="266425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52A67FC5-9AB1-B9D8-F1D1-FECD8C83C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364" t="58620" r="9739" b="7386"/>
            <a:stretch/>
          </p:blipFill>
          <p:spPr>
            <a:xfrm>
              <a:off x="7861115" y="4771505"/>
              <a:ext cx="1069472" cy="1026860"/>
            </a:xfrm>
            <a:prstGeom prst="rect">
              <a:avLst/>
            </a:prstGeom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E6368C9-EEA1-11B7-A772-3A44DCF20E11}"/>
                </a:ext>
              </a:extLst>
            </p:cNvPr>
            <p:cNvSpPr txBox="1"/>
            <p:nvPr/>
          </p:nvSpPr>
          <p:spPr>
            <a:xfrm>
              <a:off x="2572603" y="4310972"/>
              <a:ext cx="2872016" cy="584775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28575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Clear Evaluation Criteria (e.g. Water level, Rainfall amount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65C3991-5ABA-3F10-452F-05E7469BCC2A}"/>
                </a:ext>
              </a:extLst>
            </p:cNvPr>
            <p:cNvSpPr txBox="1"/>
            <p:nvPr/>
          </p:nvSpPr>
          <p:spPr>
            <a:xfrm>
              <a:off x="2597542" y="5017882"/>
              <a:ext cx="2872016" cy="13234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Unclear Evaluation Criteria (e.g. degree of hazard concerning flooding and Mud-flow)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Using AI tech for </a:t>
              </a:r>
              <a:r>
                <a:rPr kumimoji="0" lang="en-US" altLang="ja-JP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Analysys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B7BBDBAF-77FC-B9E5-186D-44B7123499DF}"/>
                </a:ext>
              </a:extLst>
            </p:cNvPr>
            <p:cNvSpPr/>
            <p:nvPr/>
          </p:nvSpPr>
          <p:spPr>
            <a:xfrm rot="5400000">
              <a:off x="5894211" y="4214272"/>
              <a:ext cx="1693921" cy="1927888"/>
            </a:xfrm>
            <a:prstGeom prst="triangle">
              <a:avLst/>
            </a:prstGeom>
            <a:solidFill>
              <a:srgbClr val="CCCCFF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D0C48AC-5938-2727-76A9-53CCD534632B}"/>
                </a:ext>
              </a:extLst>
            </p:cNvPr>
            <p:cNvSpPr txBox="1"/>
            <p:nvPr/>
          </p:nvSpPr>
          <p:spPr>
            <a:xfrm>
              <a:off x="5378812" y="4804715"/>
              <a:ext cx="2976434" cy="70501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Mayor Decision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(e.g. Evacuation order)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353A8C4B-FFC6-C027-DED9-00CF719C9586}"/>
                </a:ext>
              </a:extLst>
            </p:cNvPr>
            <p:cNvSpPr txBox="1"/>
            <p:nvPr/>
          </p:nvSpPr>
          <p:spPr>
            <a:xfrm>
              <a:off x="311747" y="3786426"/>
              <a:ext cx="864382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メイリオ"/>
                </a:rPr>
                <a:t>Integrated-System of Disaster Reduction for Municipalities (IDR4M)</a:t>
              </a: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8891B7D-CA48-4809-ACB7-3C671062615D}"/>
                </a:ext>
              </a:extLst>
            </p:cNvPr>
            <p:cNvSpPr txBox="1"/>
            <p:nvPr/>
          </p:nvSpPr>
          <p:spPr>
            <a:xfrm>
              <a:off x="7627578" y="4215080"/>
              <a:ext cx="152978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Evacuation Action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7BDF916E-78B3-4222-2B86-2A10D80A315B}"/>
                </a:ext>
              </a:extLst>
            </p:cNvPr>
            <p:cNvSpPr/>
            <p:nvPr/>
          </p:nvSpPr>
          <p:spPr>
            <a:xfrm>
              <a:off x="146909" y="4214553"/>
              <a:ext cx="7586310" cy="2236123"/>
            </a:xfrm>
            <a:prstGeom prst="roundRect">
              <a:avLst/>
            </a:prstGeom>
            <a:noFill/>
            <a:ln w="571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36" name="矢印: 右 35">
              <a:extLst>
                <a:ext uri="{FF2B5EF4-FFF2-40B4-BE49-F238E27FC236}">
                  <a16:creationId xmlns:a16="http://schemas.microsoft.com/office/drawing/2014/main" id="{582E199F-D2EC-78E9-1548-3132890BD8BE}"/>
                </a:ext>
              </a:extLst>
            </p:cNvPr>
            <p:cNvSpPr/>
            <p:nvPr/>
          </p:nvSpPr>
          <p:spPr>
            <a:xfrm>
              <a:off x="2248406" y="4678079"/>
              <a:ext cx="340883" cy="235979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37" name="矢印: 右 36">
              <a:extLst>
                <a:ext uri="{FF2B5EF4-FFF2-40B4-BE49-F238E27FC236}">
                  <a16:creationId xmlns:a16="http://schemas.microsoft.com/office/drawing/2014/main" id="{C26BDB51-BF7D-D65F-25B8-A3257CDFCD65}"/>
                </a:ext>
              </a:extLst>
            </p:cNvPr>
            <p:cNvSpPr/>
            <p:nvPr/>
          </p:nvSpPr>
          <p:spPr>
            <a:xfrm>
              <a:off x="2252631" y="5416675"/>
              <a:ext cx="340883" cy="235979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AFBA436A-28A2-4DBB-40E4-FEA95E3151F6}"/>
                </a:ext>
              </a:extLst>
            </p:cNvPr>
            <p:cNvSpPr/>
            <p:nvPr/>
          </p:nvSpPr>
          <p:spPr>
            <a:xfrm>
              <a:off x="5429403" y="4503406"/>
              <a:ext cx="340883" cy="235979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39" name="矢印: 右 38">
              <a:extLst>
                <a:ext uri="{FF2B5EF4-FFF2-40B4-BE49-F238E27FC236}">
                  <a16:creationId xmlns:a16="http://schemas.microsoft.com/office/drawing/2014/main" id="{D5411D90-37CC-E84F-B335-BBFB5911AA50}"/>
                </a:ext>
              </a:extLst>
            </p:cNvPr>
            <p:cNvSpPr/>
            <p:nvPr/>
          </p:nvSpPr>
          <p:spPr>
            <a:xfrm>
              <a:off x="5455060" y="5459074"/>
              <a:ext cx="340883" cy="235979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FEACC273-9B98-398E-0236-713F49D64779}"/>
                </a:ext>
              </a:extLst>
            </p:cNvPr>
            <p:cNvSpPr txBox="1"/>
            <p:nvPr/>
          </p:nvSpPr>
          <p:spPr>
            <a:xfrm>
              <a:off x="238352" y="4633847"/>
              <a:ext cx="2055806" cy="1077218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28575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Huge amount of Disaster Information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Hazards, Vulnerabilities, </a:t>
              </a:r>
              <a:r>
                <a:rPr kumimoji="0" lang="en-US" altLang="ja-JP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メイリオ"/>
                </a:rPr>
                <a:t>etc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</a:endParaRPr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C917E5EB-9318-265B-A5B0-960C8FB9EF1C}"/>
                </a:ext>
              </a:extLst>
            </p:cNvPr>
            <p:cNvSpPr/>
            <p:nvPr/>
          </p:nvSpPr>
          <p:spPr>
            <a:xfrm>
              <a:off x="7649649" y="5097029"/>
              <a:ext cx="368973" cy="20856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968E8090-5CAE-5A61-2655-6AF8DF1CF8C9}"/>
              </a:ext>
            </a:extLst>
          </p:cNvPr>
          <p:cNvSpPr/>
          <p:nvPr/>
        </p:nvSpPr>
        <p:spPr>
          <a:xfrm>
            <a:off x="233870" y="885323"/>
            <a:ext cx="8994371" cy="3009208"/>
          </a:xfrm>
          <a:prstGeom prst="roundRect">
            <a:avLst/>
          </a:prstGeom>
          <a:noFill/>
          <a:ln w="57150" cap="flat" cmpd="sng" algn="ctr">
            <a:solidFill>
              <a:srgbClr val="4472C4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72EEE6F-E508-8D94-DFF8-118FF568F7B5}"/>
              </a:ext>
            </a:extLst>
          </p:cNvPr>
          <p:cNvSpPr/>
          <p:nvPr/>
        </p:nvSpPr>
        <p:spPr>
          <a:xfrm>
            <a:off x="7761313" y="0"/>
            <a:ext cx="2144687" cy="820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A87B9DE8-A478-5F5D-BB7E-CC25FB54D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39188"/>
            <a:ext cx="2303028" cy="725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471678"/>
      </p:ext>
    </p:extLst>
  </p:cSld>
  <p:clrMapOvr>
    <a:masterClrMapping/>
  </p:clrMapOvr>
</p:sld>
</file>

<file path=ppt/theme/theme1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5154908F-1419-4CAC-B4AE-9298353669D5}" vid="{E00009AC-6EF1-4080-B073-2679ADBAC504}"/>
    </a:ext>
  </a:ext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HGP創英角ｺﾞｼｯｸUB"/>
        <a:ea typeface="HGP創英角ｺﾞｼｯｸUB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96a868-7127-405e-9e92-a32837cab98d">
      <Terms xmlns="http://schemas.microsoft.com/office/infopath/2007/PartnerControls"/>
    </lcf76f155ced4ddcb4097134ff3c332f>
    <TaxCatchAll xmlns="32f61a2f-400f-4e9e-94b6-317688899f21" xsi:nil="true"/>
    <_x0047_7 xmlns="8796a868-7127-405e-9e92-a32837cab98d">G7</_x0047_7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006C88635A2424E86804F2342387106" ma:contentTypeVersion="15" ma:contentTypeDescription="新しいドキュメントを作成します。" ma:contentTypeScope="" ma:versionID="141ad5bb4b64b795729ea3f0e6650d32">
  <xsd:schema xmlns:xsd="http://www.w3.org/2001/XMLSchema" xmlns:xs="http://www.w3.org/2001/XMLSchema" xmlns:p="http://schemas.microsoft.com/office/2006/metadata/properties" xmlns:ns2="8796a868-7127-405e-9e92-a32837cab98d" xmlns:ns3="32f61a2f-400f-4e9e-94b6-317688899f21" targetNamespace="http://schemas.microsoft.com/office/2006/metadata/properties" ma:root="true" ma:fieldsID="f855ef274445e61e6f2c99ed1b5dc9e0" ns2:_="" ns3:_="">
    <xsd:import namespace="8796a868-7127-405e-9e92-a32837cab98d"/>
    <xsd:import namespace="32f61a2f-400f-4e9e-94b6-317688899f2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Location" minOccurs="0"/>
                <xsd:element ref="ns2:_x0047_7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6a868-7127-405e-9e92-a32837cab98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32dd98ac-7f38-441c-8624-e0daaf53fd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x0047_7" ma:index="22" nillable="true" ma:displayName="G7" ma:default="G7" ma:format="Dropdown" ma:internalName="_x0047_7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61a2f-400f-4e9e-94b6-317688899f2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a89b40a-cb90-4485-b250-279386d3b1a0}" ma:internalName="TaxCatchAll" ma:showField="CatchAllData" ma:web="32f61a2f-400f-4e9e-94b6-317688899f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2442DC-9F37-4E81-86C2-A09D10CBA507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32f61a2f-400f-4e9e-94b6-317688899f21"/>
    <ds:schemaRef ds:uri="8796a868-7127-405e-9e92-a32837cab98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C2372E-F750-476B-8E04-842EABB76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96a868-7127-405e-9e92-a32837cab98d"/>
    <ds:schemaRef ds:uri="32f61a2f-400f-4e9e-94b6-317688899f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2F0042-3446-4E8E-A985-833733F021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57373</TotalTime>
  <Words>2391</Words>
  <Application>Microsoft Office PowerPoint</Application>
  <PresentationFormat>A4 210 x 297 mm</PresentationFormat>
  <Paragraphs>372</Paragraphs>
  <Slides>20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31" baseType="lpstr">
      <vt:lpstr>HGP創英角ｺﾞｼｯｸUB</vt:lpstr>
      <vt:lpstr>Meiryo UI</vt:lpstr>
      <vt:lpstr>メイリオ</vt:lpstr>
      <vt:lpstr>游ゴシック</vt:lpstr>
      <vt:lpstr>Arial</vt:lpstr>
      <vt:lpstr>Calibri</vt:lpstr>
      <vt:lpstr>Lato Light</vt:lpstr>
      <vt:lpstr>Times New Roman</vt:lpstr>
      <vt:lpstr>Wingdings</vt:lpstr>
      <vt:lpstr>5_標準デザイン</vt:lpstr>
      <vt:lpstr>標準デザイン</vt:lpstr>
      <vt:lpstr>Multi-layered Water-related Disaster Risk Reduction toward Early Warning for All</vt:lpstr>
      <vt:lpstr>TOC of Today’s Presentation</vt:lpstr>
      <vt:lpstr>TOC of Today’s Presentation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TOC of Today’s Presentation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TOC of Today’s Presentation</vt:lpstr>
      <vt:lpstr>PowerPoint プレゼンテーション</vt:lpstr>
      <vt:lpstr>PowerPoint プレゼンテーション</vt:lpstr>
      <vt:lpstr>PowerPoint プレゼンテーション</vt:lpstr>
      <vt:lpstr>TOC of Today’s Presentation</vt:lpstr>
      <vt:lpstr>PowerPoint プレゼンテーション</vt:lpstr>
      <vt:lpstr>PowerPoint プレゼンテーション</vt:lpstr>
      <vt:lpstr>PowerPoint プレゼンテーション</vt:lpstr>
    </vt:vector>
  </TitlesOfParts>
  <Company>国土交通省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行政情報化推進課</dc:creator>
  <cp:lastModifiedBy>Tomoya KIKUTA</cp:lastModifiedBy>
  <cp:revision>3682</cp:revision>
  <cp:lastPrinted>2019-11-27T11:05:34Z</cp:lastPrinted>
  <dcterms:created xsi:type="dcterms:W3CDTF">2010-06-16T15:39:59Z</dcterms:created>
  <dcterms:modified xsi:type="dcterms:W3CDTF">2023-11-24T05:12:55Z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0x010100F006C88635A2424E86804F2342387106</vt:lpwstr>
  </property>
</Properties>
</file>